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56" r:id="rId5"/>
    <p:sldId id="352" r:id="rId6"/>
    <p:sldId id="353" r:id="rId7"/>
    <p:sldId id="349" r:id="rId8"/>
    <p:sldId id="345" r:id="rId9"/>
    <p:sldId id="261" r:id="rId10"/>
    <p:sldId id="344" r:id="rId11"/>
    <p:sldId id="343" r:id="rId12"/>
    <p:sldId id="342" r:id="rId13"/>
    <p:sldId id="333" r:id="rId14"/>
    <p:sldId id="334" r:id="rId15"/>
    <p:sldId id="335" r:id="rId16"/>
    <p:sldId id="341" r:id="rId17"/>
    <p:sldId id="346" r:id="rId18"/>
    <p:sldId id="318" r:id="rId19"/>
    <p:sldId id="319" r:id="rId20"/>
    <p:sldId id="320" r:id="rId21"/>
    <p:sldId id="321" r:id="rId22"/>
    <p:sldId id="322" r:id="rId23"/>
    <p:sldId id="323" r:id="rId24"/>
    <p:sldId id="347" r:id="rId25"/>
    <p:sldId id="325" r:id="rId26"/>
    <p:sldId id="326" r:id="rId27"/>
    <p:sldId id="340" r:id="rId28"/>
    <p:sldId id="355" r:id="rId29"/>
    <p:sldId id="35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D3D"/>
    <a:srgbClr val="E57200"/>
    <a:srgbClr val="002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2510D4-EB2A-4C3A-A89E-1CD5BAB4FCE1}" v="3" dt="2022-06-02T20:41:36.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87"/>
    <p:restoredTop sz="96327"/>
  </p:normalViewPr>
  <p:slideViewPr>
    <p:cSldViewPr snapToGrid="0" snapToObjects="1">
      <p:cViewPr varScale="1">
        <p:scale>
          <a:sx n="187" d="100"/>
          <a:sy n="187" d="100"/>
        </p:scale>
        <p:origin x="10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6B677-D518-024A-92CD-9A2ED110E17E}"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4A359-BE06-8145-BA9C-EC5542A0B674}" type="slidenum">
              <a:rPr lang="en-US" smtClean="0"/>
              <a:t>‹#›</a:t>
            </a:fld>
            <a:endParaRPr lang="en-US"/>
          </a:p>
        </p:txBody>
      </p:sp>
    </p:spTree>
    <p:extLst>
      <p:ext uri="{BB962C8B-B14F-4D97-AF65-F5344CB8AC3E}">
        <p14:creationId xmlns:p14="http://schemas.microsoft.com/office/powerpoint/2010/main" val="94780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64A359-BE06-8145-BA9C-EC5542A0B674}" type="slidenum">
              <a:rPr lang="en-US" smtClean="0"/>
              <a:t>13</a:t>
            </a:fld>
            <a:endParaRPr lang="en-US"/>
          </a:p>
        </p:txBody>
      </p:sp>
    </p:spTree>
    <p:extLst>
      <p:ext uri="{BB962C8B-B14F-4D97-AF65-F5344CB8AC3E}">
        <p14:creationId xmlns:p14="http://schemas.microsoft.com/office/powerpoint/2010/main" val="363893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5C15-C6AE-8B4A-8E87-85C93E669BC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83258D-AE6F-A540-9E55-1F70BEE33CF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EE9D6F-4343-1644-B650-2DFBC89B187C}"/>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7EDE35A2-84B7-6D44-A2D6-E95E6A953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BEE66-CE0E-3E45-A9F5-21F9E9F64C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11350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213E-9384-CD42-AC52-9CB4758FF50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E350B5-A77F-EE45-9716-48EE72E2C92C}"/>
              </a:ext>
            </a:extLst>
          </p:cNvPr>
          <p:cNvSpPr>
            <a:spLocks noGrp="1"/>
          </p:cNvSpPr>
          <p:nvPr>
            <p:ph type="body" orient="vert" idx="1"/>
          </p:nvPr>
        </p:nvSpPr>
        <p:spPr>
          <a:xfrm>
            <a:off x="838199" y="1411286"/>
            <a:ext cx="10515600" cy="4891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6CCC1-6FB6-AE4D-A4B1-CE23792E5A42}"/>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6FB7A6A0-C8F5-1D4F-BF45-0E6682CC0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1E7E4-E9B1-1C45-8D1B-EF202CF84237}"/>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02006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F89DAE-6F79-C440-9E6A-3A02AE68BC7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9B25EA-D819-7A44-B096-AF271FA7BF9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728FC8-2867-C044-BE65-0EF97A6DE184}"/>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8EA303AE-AD83-3144-946D-D2D773AD4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A3F09-2980-0948-BF92-96B0898483B1}"/>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637476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7" b="1" i="0">
                <a:solidFill>
                  <a:srgbClr val="000D3D"/>
                </a:solidFill>
                <a:latin typeface="Impact"/>
                <a:cs typeface="Impact"/>
              </a:defRPr>
            </a:lvl1pPr>
          </a:lstStyle>
          <a:p>
            <a:endParaRPr/>
          </a:p>
        </p:txBody>
      </p:sp>
      <p:sp>
        <p:nvSpPr>
          <p:cNvPr id="3" name="Holder 3"/>
          <p:cNvSpPr>
            <a:spLocks noGrp="1"/>
          </p:cNvSpPr>
          <p:nvPr>
            <p:ph type="body" idx="1"/>
          </p:nvPr>
        </p:nvSpPr>
        <p:spPr/>
        <p:txBody>
          <a:bodyPr lIns="0" tIns="0" rIns="0" bIns="0"/>
          <a:lstStyle>
            <a:lvl1pPr>
              <a:defRPr sz="3002" b="0" i="0">
                <a:solidFill>
                  <a:srgbClr val="000D3D"/>
                </a:solidFill>
                <a:latin typeface="Avenir-Book"/>
                <a:cs typeface="Avenir-Boo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7519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85C2F2-65B4-004E-B289-5B2A6D53015E}"/>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2C67CE6E-32F8-CE44-A82B-8D649A784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70E7CA-2811-614B-9615-A54884E0B944}"/>
              </a:ext>
            </a:extLst>
          </p:cNvPr>
          <p:cNvSpPr>
            <a:spLocks noGrp="1"/>
          </p:cNvSpPr>
          <p:nvPr>
            <p:ph type="sldNum" sz="quarter" idx="12"/>
          </p:nvPr>
        </p:nvSpPr>
        <p:spPr/>
        <p:txBody>
          <a:bodyPr/>
          <a:lstStyle/>
          <a:p>
            <a:fld id="{3222A9F1-9C4F-914D-914C-EB3E02B4145C}" type="slidenum">
              <a:rPr lang="en-US" smtClean="0"/>
              <a:t>‹#›</a:t>
            </a:fld>
            <a:endParaRPr lang="en-US"/>
          </a:p>
        </p:txBody>
      </p:sp>
      <p:sp>
        <p:nvSpPr>
          <p:cNvPr id="9" name="Rectangle 8">
            <a:extLst>
              <a:ext uri="{FF2B5EF4-FFF2-40B4-BE49-F238E27FC236}">
                <a16:creationId xmlns:a16="http://schemas.microsoft.com/office/drawing/2014/main" id="{475D2581-E290-D04C-B169-F2B3289EBF35}"/>
              </a:ext>
            </a:extLst>
          </p:cNvPr>
          <p:cNvSpPr/>
          <p:nvPr userDrawn="1"/>
        </p:nvSpPr>
        <p:spPr>
          <a:xfrm>
            <a:off x="490451" y="681037"/>
            <a:ext cx="11280371" cy="5811837"/>
          </a:xfrm>
          <a:prstGeom prst="rect">
            <a:avLst/>
          </a:prstGeom>
          <a:ln w="52354">
            <a:solidFill>
              <a:srgbClr val="E57200"/>
            </a:solidFill>
          </a:ln>
        </p:spPr>
        <p:txBody>
          <a:bodyPr wrap="square" lIns="0" tIns="0" rIns="0" bIns="0" rtlCol="0"/>
          <a:lstStyle/>
          <a:p>
            <a:endParaRPr lang="en-US" sz="1092">
              <a:solidFill>
                <a:schemeClr val="tx1"/>
              </a:solidFill>
            </a:endParaRPr>
          </a:p>
        </p:txBody>
      </p:sp>
      <p:sp>
        <p:nvSpPr>
          <p:cNvPr id="13" name="Text Placeholder 12">
            <a:extLst>
              <a:ext uri="{FF2B5EF4-FFF2-40B4-BE49-F238E27FC236}">
                <a16:creationId xmlns:a16="http://schemas.microsoft.com/office/drawing/2014/main" id="{714A42C6-AB3F-1C4D-8E02-AB78991E66FE}"/>
              </a:ext>
            </a:extLst>
          </p:cNvPr>
          <p:cNvSpPr>
            <a:spLocks noGrp="1"/>
          </p:cNvSpPr>
          <p:nvPr>
            <p:ph type="body" sz="quarter" idx="13" hasCustomPrompt="1"/>
          </p:nvPr>
        </p:nvSpPr>
        <p:spPr>
          <a:xfrm>
            <a:off x="838199" y="236801"/>
            <a:ext cx="10575924" cy="650875"/>
          </a:xfrm>
          <a:prstGeom prst="rect">
            <a:avLst/>
          </a:prstGeom>
        </p:spPr>
        <p:txBody>
          <a:bodyPr/>
          <a:lstStyle>
            <a:lvl1pPr marL="0" indent="0">
              <a:buNone/>
              <a:defRPr sz="4400" spc="100" baseline="0">
                <a:latin typeface="Impact" panose="020B0806030902050204" pitchFamily="34" charset="0"/>
              </a:defRPr>
            </a:lvl1pPr>
          </a:lstStyle>
          <a:p>
            <a:pPr lvl="0"/>
            <a:r>
              <a:rPr lang="en-US" dirty="0"/>
              <a:t>Click to edit title</a:t>
            </a:r>
          </a:p>
        </p:txBody>
      </p:sp>
      <p:sp>
        <p:nvSpPr>
          <p:cNvPr id="15" name="Text Placeholder 14">
            <a:extLst>
              <a:ext uri="{FF2B5EF4-FFF2-40B4-BE49-F238E27FC236}">
                <a16:creationId xmlns:a16="http://schemas.microsoft.com/office/drawing/2014/main" id="{F8D1AD34-1DD0-C142-BF4C-E70E15A96B6E}"/>
              </a:ext>
            </a:extLst>
          </p:cNvPr>
          <p:cNvSpPr>
            <a:spLocks noGrp="1"/>
          </p:cNvSpPr>
          <p:nvPr>
            <p:ph type="body" sz="quarter" idx="14" hasCustomPrompt="1"/>
          </p:nvPr>
        </p:nvSpPr>
        <p:spPr>
          <a:xfrm>
            <a:off x="887183" y="838884"/>
            <a:ext cx="10575925" cy="482600"/>
          </a:xfrm>
          <a:prstGeom prst="rect">
            <a:avLst/>
          </a:prstGeom>
        </p:spPr>
        <p:txBody>
          <a:bodyPr/>
          <a:lstStyle>
            <a:lvl1pPr marL="0" indent="0">
              <a:buNone/>
              <a:defRPr sz="2400">
                <a:latin typeface="Avenir Book" panose="02000503020000020003" pitchFamily="2" charset="0"/>
                <a:cs typeface="Arial" panose="020B0604020202020204" pitchFamily="34" charset="0"/>
              </a:defRPr>
            </a:lvl1pPr>
            <a:lvl2pPr>
              <a:defRPr sz="2400"/>
            </a:lvl2pPr>
            <a:lvl3pPr>
              <a:defRPr sz="2000"/>
            </a:lvl3pPr>
            <a:lvl4pPr>
              <a:defRPr sz="1800"/>
            </a:lvl4pPr>
            <a:lvl5pPr>
              <a:defRPr sz="1800"/>
            </a:lvl5pPr>
          </a:lstStyle>
          <a:p>
            <a:pPr lvl="0"/>
            <a:r>
              <a:rPr lang="en-US" dirty="0"/>
              <a:t>Click to edit subtitle</a:t>
            </a:r>
          </a:p>
        </p:txBody>
      </p:sp>
      <p:sp>
        <p:nvSpPr>
          <p:cNvPr id="17" name="Text Placeholder 16">
            <a:extLst>
              <a:ext uri="{FF2B5EF4-FFF2-40B4-BE49-F238E27FC236}">
                <a16:creationId xmlns:a16="http://schemas.microsoft.com/office/drawing/2014/main" id="{CB4C8B6C-1BCB-F144-959A-50375CDD8274}"/>
              </a:ext>
            </a:extLst>
          </p:cNvPr>
          <p:cNvSpPr>
            <a:spLocks noGrp="1"/>
          </p:cNvSpPr>
          <p:nvPr>
            <p:ph type="body" sz="quarter" idx="15"/>
          </p:nvPr>
        </p:nvSpPr>
        <p:spPr>
          <a:xfrm>
            <a:off x="887183" y="1429432"/>
            <a:ext cx="10526942" cy="4808537"/>
          </a:xfrm>
          <a:prstGeom prst="rect">
            <a:avLst/>
          </a:prstGeom>
        </p:spPr>
        <p:txBody>
          <a:bodyPr/>
          <a:lstStyle>
            <a:lvl1pPr>
              <a:defRPr sz="2400">
                <a:latin typeface="Avenir Book" panose="02000503020000020003" pitchFamily="2" charset="0"/>
              </a:defRPr>
            </a:lvl1pPr>
            <a:lvl2pPr>
              <a:defRPr sz="2000">
                <a:latin typeface="Avenir Book" panose="02000503020000020003" pitchFamily="2" charset="0"/>
              </a:defRPr>
            </a:lvl2pPr>
            <a:lvl3pPr>
              <a:defRPr sz="1800">
                <a:latin typeface="Avenir Book" panose="02000503020000020003" pitchFamily="2" charset="0"/>
              </a:defRPr>
            </a:lvl3pPr>
            <a:lvl4pPr>
              <a:defRPr sz="1600">
                <a:latin typeface="Avenir Book" panose="02000503020000020003" pitchFamily="2" charset="0"/>
              </a:defRPr>
            </a:lvl4pPr>
            <a:lvl5pPr>
              <a:defRPr sz="1600">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AC08C6E3-1C7C-AC4B-8DCE-23B363BAFD7C}"/>
              </a:ext>
            </a:extLst>
          </p:cNvPr>
          <p:cNvSpPr/>
          <p:nvPr userDrawn="1"/>
        </p:nvSpPr>
        <p:spPr>
          <a:xfrm>
            <a:off x="10989129" y="6254297"/>
            <a:ext cx="971550" cy="412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9">
            <a:extLst>
              <a:ext uri="{FF2B5EF4-FFF2-40B4-BE49-F238E27FC236}">
                <a16:creationId xmlns:a16="http://schemas.microsoft.com/office/drawing/2014/main" id="{A1DECD65-9FF5-5E43-8F88-50CEC19B2F39}"/>
              </a:ext>
            </a:extLst>
          </p:cNvPr>
          <p:cNvSpPr/>
          <p:nvPr userDrawn="1"/>
        </p:nvSpPr>
        <p:spPr>
          <a:xfrm>
            <a:off x="11048399" y="6305108"/>
            <a:ext cx="841572" cy="29893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469155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483E-5F5E-094B-AA7E-9C9009D239A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D68BAD-947C-A44A-B537-D5ECEDE537E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4FDE87-86D7-8344-A390-9D9ABFF07FE0}"/>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C338DD20-6E47-554F-AA74-29A68D9C4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9C52E-76F0-5C4A-BCE4-8755737AAE52}"/>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294388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05F0-3A93-5043-A130-E0D0A712E2F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0E49EDA-CC6B-4D41-81B8-0104207F029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2940A7-10D0-EC43-B272-829BA40A8C9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A088F-6CFF-434E-A527-3A3DC227819B}"/>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6" name="Footer Placeholder 5">
            <a:extLst>
              <a:ext uri="{FF2B5EF4-FFF2-40B4-BE49-F238E27FC236}">
                <a16:creationId xmlns:a16="http://schemas.microsoft.com/office/drawing/2014/main" id="{D99A90DC-D877-E243-8A30-ADF5DB283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B2ADA-EE03-784F-B90C-FDF6088295A5}"/>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414410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B4EA-6550-AC45-85DA-52EB658CAD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08CBBEF-8384-A64C-9347-C1559C17662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65EB9-D101-334D-9B55-9EE9352EBB9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E40F9A-ED4A-BC46-8672-66C345C172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52B9D-C7EF-124C-819B-B91794C2BED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0BD071-6376-7C49-871B-5EE4475C9B28}"/>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8" name="Footer Placeholder 7">
            <a:extLst>
              <a:ext uri="{FF2B5EF4-FFF2-40B4-BE49-F238E27FC236}">
                <a16:creationId xmlns:a16="http://schemas.microsoft.com/office/drawing/2014/main" id="{21EFE286-BA1A-EB47-8B45-0F6515E5BF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3E8FBC-BBBC-3A4F-A509-3E15468D39CF}"/>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100816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BB10-954B-514C-8850-34048370305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5D035F6-02EB-AA49-95C3-FDFA3D91F832}"/>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4" name="Footer Placeholder 3">
            <a:extLst>
              <a:ext uri="{FF2B5EF4-FFF2-40B4-BE49-F238E27FC236}">
                <a16:creationId xmlns:a16="http://schemas.microsoft.com/office/drawing/2014/main" id="{0BD26B58-2ED1-6A49-A46F-264D581858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959FE1-DB1E-214C-8C92-3F470CF1368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71154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9F26F-AD06-E446-8A11-515EC8B8A736}"/>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3" name="Footer Placeholder 2">
            <a:extLst>
              <a:ext uri="{FF2B5EF4-FFF2-40B4-BE49-F238E27FC236}">
                <a16:creationId xmlns:a16="http://schemas.microsoft.com/office/drawing/2014/main" id="{270A755D-FE6C-2241-A225-139AD0053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636159-22A0-2546-81DA-BFF878472550}"/>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37591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B24E-CF51-E14E-9BE0-43BA4C904AF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E892D-6C49-AC4E-81A8-E5844AF7CF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8EEAEA-12F7-0A41-92E8-1AAD77B9E7F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B8894-5E1D-F54E-9B59-9D36A041D491}"/>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6" name="Footer Placeholder 5">
            <a:extLst>
              <a:ext uri="{FF2B5EF4-FFF2-40B4-BE49-F238E27FC236}">
                <a16:creationId xmlns:a16="http://schemas.microsoft.com/office/drawing/2014/main" id="{4E461BA1-2F48-F34B-ACE3-A3DE0AB5D8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293E9-C876-8546-BEB8-11861FBF0B5E}"/>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3415017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FF0-6044-E443-8A17-23C7B4CCDBD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D33FA0-BB37-0F4B-AE5D-67C810BA542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8C8CCE-8498-A04B-9F53-820273EA2E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B8881E-6E0D-6D4B-A8EE-960D6BB1EDAF}"/>
              </a:ext>
            </a:extLst>
          </p:cNvPr>
          <p:cNvSpPr>
            <a:spLocks noGrp="1"/>
          </p:cNvSpPr>
          <p:nvPr>
            <p:ph type="dt" sz="half" idx="10"/>
          </p:nvPr>
        </p:nvSpPr>
        <p:spPr/>
        <p:txBody>
          <a:bodyPr/>
          <a:lstStyle/>
          <a:p>
            <a:fld id="{3479BF20-FCEE-2746-9C9A-F14CA4278012}" type="datetimeFigureOut">
              <a:rPr lang="en-US" smtClean="0"/>
              <a:t>6/7/2022</a:t>
            </a:fld>
            <a:endParaRPr lang="en-US"/>
          </a:p>
        </p:txBody>
      </p:sp>
      <p:sp>
        <p:nvSpPr>
          <p:cNvPr id="6" name="Footer Placeholder 5">
            <a:extLst>
              <a:ext uri="{FF2B5EF4-FFF2-40B4-BE49-F238E27FC236}">
                <a16:creationId xmlns:a16="http://schemas.microsoft.com/office/drawing/2014/main" id="{FB92C2E7-DB1C-4045-BBF7-F9A26A567F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128CD-A221-C44D-946B-50C5568F1DF4}"/>
              </a:ext>
            </a:extLst>
          </p:cNvPr>
          <p:cNvSpPr>
            <a:spLocks noGrp="1"/>
          </p:cNvSpPr>
          <p:nvPr>
            <p:ph type="sldNum" sz="quarter" idx="12"/>
          </p:nvPr>
        </p:nvSpPr>
        <p:spPr/>
        <p:txBody>
          <a:bodyPr/>
          <a:lstStyle/>
          <a:p>
            <a:fld id="{3222A9F1-9C4F-914D-914C-EB3E02B4145C}" type="slidenum">
              <a:rPr lang="en-US" smtClean="0"/>
              <a:t>‹#›</a:t>
            </a:fld>
            <a:endParaRPr lang="en-US"/>
          </a:p>
        </p:txBody>
      </p:sp>
    </p:spTree>
    <p:extLst>
      <p:ext uri="{BB962C8B-B14F-4D97-AF65-F5344CB8AC3E}">
        <p14:creationId xmlns:p14="http://schemas.microsoft.com/office/powerpoint/2010/main" val="169802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01DE8-E8CF-5B49-8D24-85A7740F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9BF20-FCEE-2746-9C9A-F14CA4278012}" type="datetimeFigureOut">
              <a:rPr lang="en-US" smtClean="0"/>
              <a:t>6/7/2022</a:t>
            </a:fld>
            <a:endParaRPr lang="en-US"/>
          </a:p>
        </p:txBody>
      </p:sp>
      <p:sp>
        <p:nvSpPr>
          <p:cNvPr id="5" name="Footer Placeholder 4">
            <a:extLst>
              <a:ext uri="{FF2B5EF4-FFF2-40B4-BE49-F238E27FC236}">
                <a16:creationId xmlns:a16="http://schemas.microsoft.com/office/drawing/2014/main" id="{71AAB307-7E7C-2047-8DE7-7828E7735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A8D47-678C-3141-A0FE-7AF986330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2A9F1-9C4F-914D-914C-EB3E02B4145C}" type="slidenum">
              <a:rPr lang="en-US" smtClean="0"/>
              <a:t>‹#›</a:t>
            </a:fld>
            <a:endParaRPr lang="en-US"/>
          </a:p>
        </p:txBody>
      </p:sp>
    </p:spTree>
    <p:extLst>
      <p:ext uri="{BB962C8B-B14F-4D97-AF65-F5344CB8AC3E}">
        <p14:creationId xmlns:p14="http://schemas.microsoft.com/office/powerpoint/2010/main" val="729493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uva-bi-sdad.github.io/vdh_rural_health_site/" TargetMode="External"/><Relationship Id="rId2" Type="http://schemas.openxmlformats.org/officeDocument/2006/relationships/hyperlink" Target="https://uva-bi-sdad.github.io/capital_region/"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349" y="1001643"/>
            <a:ext cx="9649333" cy="4660436"/>
          </a:xfrm>
          <a:custGeom>
            <a:avLst/>
            <a:gdLst/>
            <a:ahLst/>
            <a:cxnLst/>
            <a:rect l="l" t="t" r="r" b="b"/>
            <a:pathLst>
              <a:path w="15912465" h="7685405">
                <a:moveTo>
                  <a:pt x="0" y="7685158"/>
                </a:moveTo>
                <a:lnTo>
                  <a:pt x="15912426" y="7685158"/>
                </a:lnTo>
                <a:lnTo>
                  <a:pt x="15912426" y="0"/>
                </a:lnTo>
                <a:lnTo>
                  <a:pt x="0" y="0"/>
                </a:lnTo>
                <a:lnTo>
                  <a:pt x="0" y="7685158"/>
                </a:lnTo>
                <a:close/>
              </a:path>
            </a:pathLst>
          </a:custGeom>
          <a:ln w="52354">
            <a:solidFill>
              <a:srgbClr val="F99F1C"/>
            </a:solidFill>
          </a:ln>
        </p:spPr>
        <p:txBody>
          <a:bodyPr wrap="square" lIns="0" tIns="0" rIns="0" bIns="0" rtlCol="0"/>
          <a:lstStyle/>
          <a:p>
            <a:endParaRPr sz="1092"/>
          </a:p>
        </p:txBody>
      </p:sp>
      <p:sp>
        <p:nvSpPr>
          <p:cNvPr id="3" name="object 3"/>
          <p:cNvSpPr/>
          <p:nvPr/>
        </p:nvSpPr>
        <p:spPr>
          <a:xfrm>
            <a:off x="3160479" y="2055320"/>
            <a:ext cx="5934615" cy="1410106"/>
          </a:xfrm>
          <a:custGeom>
            <a:avLst/>
            <a:gdLst/>
            <a:ahLst/>
            <a:cxnLst/>
            <a:rect l="l" t="t" r="r" b="b"/>
            <a:pathLst>
              <a:path w="9786619" h="2325370">
                <a:moveTo>
                  <a:pt x="318786" y="1478886"/>
                </a:moveTo>
                <a:lnTo>
                  <a:pt x="10261" y="1478886"/>
                </a:lnTo>
                <a:lnTo>
                  <a:pt x="10307" y="1631105"/>
                </a:lnTo>
                <a:lnTo>
                  <a:pt x="10717" y="1685907"/>
                </a:lnTo>
                <a:lnTo>
                  <a:pt x="12085" y="1743259"/>
                </a:lnTo>
                <a:lnTo>
                  <a:pt x="14365" y="1797035"/>
                </a:lnTo>
                <a:lnTo>
                  <a:pt x="17558" y="1847234"/>
                </a:lnTo>
                <a:lnTo>
                  <a:pt x="21663" y="1893857"/>
                </a:lnTo>
                <a:lnTo>
                  <a:pt x="26680" y="1936904"/>
                </a:lnTo>
                <a:lnTo>
                  <a:pt x="32611" y="1976376"/>
                </a:lnTo>
                <a:lnTo>
                  <a:pt x="53733" y="2064927"/>
                </a:lnTo>
                <a:lnTo>
                  <a:pt x="73222" y="2113722"/>
                </a:lnTo>
                <a:lnTo>
                  <a:pt x="97922" y="2158656"/>
                </a:lnTo>
                <a:lnTo>
                  <a:pt x="127831" y="2199728"/>
                </a:lnTo>
                <a:lnTo>
                  <a:pt x="162947" y="2236937"/>
                </a:lnTo>
                <a:lnTo>
                  <a:pt x="202225" y="2268683"/>
                </a:lnTo>
                <a:lnTo>
                  <a:pt x="244628" y="2293380"/>
                </a:lnTo>
                <a:lnTo>
                  <a:pt x="290157" y="2311024"/>
                </a:lnTo>
                <a:lnTo>
                  <a:pt x="338813" y="2321613"/>
                </a:lnTo>
                <a:lnTo>
                  <a:pt x="390595" y="2325143"/>
                </a:lnTo>
                <a:lnTo>
                  <a:pt x="438003" y="2322084"/>
                </a:lnTo>
                <a:lnTo>
                  <a:pt x="483012" y="2312904"/>
                </a:lnTo>
                <a:lnTo>
                  <a:pt x="525624" y="2297605"/>
                </a:lnTo>
                <a:lnTo>
                  <a:pt x="565838" y="2276185"/>
                </a:lnTo>
                <a:lnTo>
                  <a:pt x="603657" y="2248643"/>
                </a:lnTo>
                <a:lnTo>
                  <a:pt x="637884" y="2216587"/>
                </a:lnTo>
                <a:lnTo>
                  <a:pt x="667347" y="2181609"/>
                </a:lnTo>
                <a:lnTo>
                  <a:pt x="692047" y="2143708"/>
                </a:lnTo>
                <a:lnTo>
                  <a:pt x="711982" y="2102882"/>
                </a:lnTo>
                <a:lnTo>
                  <a:pt x="727150" y="2059131"/>
                </a:lnTo>
                <a:lnTo>
                  <a:pt x="742800" y="1984322"/>
                </a:lnTo>
                <a:lnTo>
                  <a:pt x="747593" y="1947500"/>
                </a:lnTo>
                <a:lnTo>
                  <a:pt x="377978" y="1947500"/>
                </a:lnTo>
                <a:lnTo>
                  <a:pt x="362660" y="1945262"/>
                </a:lnTo>
                <a:lnTo>
                  <a:pt x="331811" y="1911659"/>
                </a:lnTo>
                <a:lnTo>
                  <a:pt x="322043" y="1853434"/>
                </a:lnTo>
                <a:lnTo>
                  <a:pt x="319600" y="1807521"/>
                </a:lnTo>
                <a:lnTo>
                  <a:pt x="318786" y="1750407"/>
                </a:lnTo>
                <a:lnTo>
                  <a:pt x="318786" y="1478886"/>
                </a:lnTo>
                <a:close/>
              </a:path>
              <a:path w="9786619" h="2325370">
                <a:moveTo>
                  <a:pt x="360617" y="0"/>
                </a:moveTo>
                <a:lnTo>
                  <a:pt x="303603" y="4177"/>
                </a:lnTo>
                <a:lnTo>
                  <a:pt x="250928" y="16711"/>
                </a:lnTo>
                <a:lnTo>
                  <a:pt x="202593" y="37600"/>
                </a:lnTo>
                <a:lnTo>
                  <a:pt x="158602" y="66846"/>
                </a:lnTo>
                <a:lnTo>
                  <a:pt x="119662" y="103504"/>
                </a:lnTo>
                <a:lnTo>
                  <a:pt x="86494" y="146619"/>
                </a:lnTo>
                <a:lnTo>
                  <a:pt x="59098" y="196192"/>
                </a:lnTo>
                <a:lnTo>
                  <a:pt x="37475" y="252222"/>
                </a:lnTo>
                <a:lnTo>
                  <a:pt x="19120" y="331211"/>
                </a:lnTo>
                <a:lnTo>
                  <a:pt x="12236" y="379141"/>
                </a:lnTo>
                <a:lnTo>
                  <a:pt x="6883" y="432695"/>
                </a:lnTo>
                <a:lnTo>
                  <a:pt x="3059" y="491874"/>
                </a:lnTo>
                <a:lnTo>
                  <a:pt x="764" y="556680"/>
                </a:lnTo>
                <a:lnTo>
                  <a:pt x="0" y="627111"/>
                </a:lnTo>
                <a:lnTo>
                  <a:pt x="733" y="684616"/>
                </a:lnTo>
                <a:lnTo>
                  <a:pt x="2935" y="738598"/>
                </a:lnTo>
                <a:lnTo>
                  <a:pt x="6605" y="789058"/>
                </a:lnTo>
                <a:lnTo>
                  <a:pt x="11744" y="835995"/>
                </a:lnTo>
                <a:lnTo>
                  <a:pt x="18351" y="879410"/>
                </a:lnTo>
                <a:lnTo>
                  <a:pt x="26428" y="919301"/>
                </a:lnTo>
                <a:lnTo>
                  <a:pt x="40509" y="973406"/>
                </a:lnTo>
                <a:lnTo>
                  <a:pt x="56316" y="1021302"/>
                </a:lnTo>
                <a:lnTo>
                  <a:pt x="73849" y="1062992"/>
                </a:lnTo>
                <a:lnTo>
                  <a:pt x="93107" y="1098479"/>
                </a:lnTo>
                <a:lnTo>
                  <a:pt x="138687" y="1162880"/>
                </a:lnTo>
                <a:lnTo>
                  <a:pt x="171512" y="1204502"/>
                </a:lnTo>
                <a:lnTo>
                  <a:pt x="211028" y="1252408"/>
                </a:lnTo>
                <a:lnTo>
                  <a:pt x="303096" y="1360133"/>
                </a:lnTo>
                <a:lnTo>
                  <a:pt x="341571" y="1407161"/>
                </a:lnTo>
                <a:lnTo>
                  <a:pt x="372662" y="1447682"/>
                </a:lnTo>
                <a:lnTo>
                  <a:pt x="396368" y="1481695"/>
                </a:lnTo>
                <a:lnTo>
                  <a:pt x="423770" y="1538924"/>
                </a:lnTo>
                <a:lnTo>
                  <a:pt x="432387" y="1579558"/>
                </a:lnTo>
                <a:lnTo>
                  <a:pt x="438541" y="1631105"/>
                </a:lnTo>
                <a:lnTo>
                  <a:pt x="442232" y="1693565"/>
                </a:lnTo>
                <a:lnTo>
                  <a:pt x="443462" y="1766940"/>
                </a:lnTo>
                <a:lnTo>
                  <a:pt x="442452" y="1808983"/>
                </a:lnTo>
                <a:lnTo>
                  <a:pt x="434367" y="1876517"/>
                </a:lnTo>
                <a:lnTo>
                  <a:pt x="418142" y="1921915"/>
                </a:lnTo>
                <a:lnTo>
                  <a:pt x="377978" y="1947500"/>
                </a:lnTo>
                <a:lnTo>
                  <a:pt x="747593" y="1947500"/>
                </a:lnTo>
                <a:lnTo>
                  <a:pt x="753235" y="1889028"/>
                </a:lnTo>
                <a:lnTo>
                  <a:pt x="756497" y="1833699"/>
                </a:lnTo>
                <a:lnTo>
                  <a:pt x="758455" y="1773248"/>
                </a:lnTo>
                <a:lnTo>
                  <a:pt x="759107" y="1707675"/>
                </a:lnTo>
                <a:lnTo>
                  <a:pt x="758531" y="1643878"/>
                </a:lnTo>
                <a:lnTo>
                  <a:pt x="756802" y="1583692"/>
                </a:lnTo>
                <a:lnTo>
                  <a:pt x="753920" y="1527116"/>
                </a:lnTo>
                <a:lnTo>
                  <a:pt x="749887" y="1474150"/>
                </a:lnTo>
                <a:lnTo>
                  <a:pt x="744701" y="1424795"/>
                </a:lnTo>
                <a:lnTo>
                  <a:pt x="738363" y="1379050"/>
                </a:lnTo>
                <a:lnTo>
                  <a:pt x="730873" y="1336915"/>
                </a:lnTo>
                <a:lnTo>
                  <a:pt x="722232" y="1298391"/>
                </a:lnTo>
                <a:lnTo>
                  <a:pt x="701496" y="1232171"/>
                </a:lnTo>
                <a:lnTo>
                  <a:pt x="667783" y="1162557"/>
                </a:lnTo>
                <a:lnTo>
                  <a:pt x="644845" y="1124694"/>
                </a:lnTo>
                <a:lnTo>
                  <a:pt x="617853" y="1084795"/>
                </a:lnTo>
                <a:lnTo>
                  <a:pt x="586806" y="1042858"/>
                </a:lnTo>
                <a:lnTo>
                  <a:pt x="551704" y="998884"/>
                </a:lnTo>
                <a:lnTo>
                  <a:pt x="512548" y="952873"/>
                </a:lnTo>
                <a:lnTo>
                  <a:pt x="469336" y="904824"/>
                </a:lnTo>
                <a:lnTo>
                  <a:pt x="422070" y="854738"/>
                </a:lnTo>
                <a:lnTo>
                  <a:pt x="387195" y="816266"/>
                </a:lnTo>
                <a:lnTo>
                  <a:pt x="359923" y="780702"/>
                </a:lnTo>
                <a:lnTo>
                  <a:pt x="340257" y="748050"/>
                </a:lnTo>
                <a:lnTo>
                  <a:pt x="320628" y="686597"/>
                </a:lnTo>
                <a:lnTo>
                  <a:pt x="315223" y="647978"/>
                </a:lnTo>
                <a:lnTo>
                  <a:pt x="311981" y="602463"/>
                </a:lnTo>
                <a:lnTo>
                  <a:pt x="310901" y="550056"/>
                </a:lnTo>
                <a:lnTo>
                  <a:pt x="311863" y="509368"/>
                </a:lnTo>
                <a:lnTo>
                  <a:pt x="319555" y="444554"/>
                </a:lnTo>
                <a:lnTo>
                  <a:pt x="334890" y="401704"/>
                </a:lnTo>
                <a:lnTo>
                  <a:pt x="371664" y="377642"/>
                </a:lnTo>
                <a:lnTo>
                  <a:pt x="721481" y="377642"/>
                </a:lnTo>
                <a:lnTo>
                  <a:pt x="716388" y="333104"/>
                </a:lnTo>
                <a:lnTo>
                  <a:pt x="709745" y="291907"/>
                </a:lnTo>
                <a:lnTo>
                  <a:pt x="683253" y="203944"/>
                </a:lnTo>
                <a:lnTo>
                  <a:pt x="656918" y="155579"/>
                </a:lnTo>
                <a:lnTo>
                  <a:pt x="622889" y="111945"/>
                </a:lnTo>
                <a:lnTo>
                  <a:pt x="581165" y="73044"/>
                </a:lnTo>
                <a:lnTo>
                  <a:pt x="543177" y="46751"/>
                </a:lnTo>
                <a:lnTo>
                  <a:pt x="502128" y="26299"/>
                </a:lnTo>
                <a:lnTo>
                  <a:pt x="458019" y="11689"/>
                </a:lnTo>
                <a:lnTo>
                  <a:pt x="410848" y="2922"/>
                </a:lnTo>
                <a:lnTo>
                  <a:pt x="360617" y="0"/>
                </a:lnTo>
                <a:close/>
              </a:path>
              <a:path w="9786619" h="2325370">
                <a:moveTo>
                  <a:pt x="721481" y="377642"/>
                </a:moveTo>
                <a:lnTo>
                  <a:pt x="371664" y="377642"/>
                </a:lnTo>
                <a:lnTo>
                  <a:pt x="384484" y="379625"/>
                </a:lnTo>
                <a:lnTo>
                  <a:pt x="395333" y="385570"/>
                </a:lnTo>
                <a:lnTo>
                  <a:pt x="416293" y="430452"/>
                </a:lnTo>
                <a:lnTo>
                  <a:pt x="422210" y="504190"/>
                </a:lnTo>
                <a:lnTo>
                  <a:pt x="422855" y="550056"/>
                </a:lnTo>
                <a:lnTo>
                  <a:pt x="422950" y="722208"/>
                </a:lnTo>
                <a:lnTo>
                  <a:pt x="731485" y="722208"/>
                </a:lnTo>
                <a:lnTo>
                  <a:pt x="731428" y="627111"/>
                </a:lnTo>
                <a:lnTo>
                  <a:pt x="730881" y="561168"/>
                </a:lnTo>
                <a:lnTo>
                  <a:pt x="729070" y="494661"/>
                </a:lnTo>
                <a:lnTo>
                  <a:pt x="726050" y="434482"/>
                </a:lnTo>
                <a:lnTo>
                  <a:pt x="721823" y="380629"/>
                </a:lnTo>
                <a:lnTo>
                  <a:pt x="721481" y="377642"/>
                </a:lnTo>
                <a:close/>
              </a:path>
              <a:path w="9786619" h="2325370">
                <a:moveTo>
                  <a:pt x="1254244" y="0"/>
                </a:moveTo>
                <a:lnTo>
                  <a:pt x="1201861" y="3875"/>
                </a:lnTo>
                <a:lnTo>
                  <a:pt x="1152836" y="15503"/>
                </a:lnTo>
                <a:lnTo>
                  <a:pt x="1107168" y="34884"/>
                </a:lnTo>
                <a:lnTo>
                  <a:pt x="1064857" y="62019"/>
                </a:lnTo>
                <a:lnTo>
                  <a:pt x="1026314" y="96390"/>
                </a:lnTo>
                <a:lnTo>
                  <a:pt x="991964" y="137480"/>
                </a:lnTo>
                <a:lnTo>
                  <a:pt x="961808" y="185288"/>
                </a:lnTo>
                <a:lnTo>
                  <a:pt x="935845" y="239814"/>
                </a:lnTo>
                <a:lnTo>
                  <a:pt x="918293" y="287090"/>
                </a:lnTo>
                <a:lnTo>
                  <a:pt x="903835" y="336297"/>
                </a:lnTo>
                <a:lnTo>
                  <a:pt x="892472" y="387434"/>
                </a:lnTo>
                <a:lnTo>
                  <a:pt x="884203" y="440496"/>
                </a:lnTo>
                <a:lnTo>
                  <a:pt x="879030" y="495482"/>
                </a:lnTo>
                <a:lnTo>
                  <a:pt x="875444" y="567363"/>
                </a:lnTo>
                <a:lnTo>
                  <a:pt x="873987" y="610577"/>
                </a:lnTo>
                <a:lnTo>
                  <a:pt x="872754" y="658640"/>
                </a:lnTo>
                <a:lnTo>
                  <a:pt x="871745" y="711551"/>
                </a:lnTo>
                <a:lnTo>
                  <a:pt x="870961" y="769310"/>
                </a:lnTo>
                <a:lnTo>
                  <a:pt x="870400" y="831918"/>
                </a:lnTo>
                <a:lnTo>
                  <a:pt x="870064" y="899373"/>
                </a:lnTo>
                <a:lnTo>
                  <a:pt x="870072" y="1425768"/>
                </a:lnTo>
                <a:lnTo>
                  <a:pt x="870331" y="1483019"/>
                </a:lnTo>
                <a:lnTo>
                  <a:pt x="870806" y="1541598"/>
                </a:lnTo>
                <a:lnTo>
                  <a:pt x="871469" y="1596042"/>
                </a:lnTo>
                <a:lnTo>
                  <a:pt x="872322" y="1646351"/>
                </a:lnTo>
                <a:lnTo>
                  <a:pt x="873365" y="1692525"/>
                </a:lnTo>
                <a:lnTo>
                  <a:pt x="874597" y="1734562"/>
                </a:lnTo>
                <a:lnTo>
                  <a:pt x="877629" y="1806230"/>
                </a:lnTo>
                <a:lnTo>
                  <a:pt x="884821" y="1890167"/>
                </a:lnTo>
                <a:lnTo>
                  <a:pt x="893436" y="1942819"/>
                </a:lnTo>
                <a:lnTo>
                  <a:pt x="905272" y="1993814"/>
                </a:lnTo>
                <a:lnTo>
                  <a:pt x="920330" y="2043153"/>
                </a:lnTo>
                <a:lnTo>
                  <a:pt x="938610" y="2090836"/>
                </a:lnTo>
                <a:lnTo>
                  <a:pt x="965462" y="2145758"/>
                </a:lnTo>
                <a:lnTo>
                  <a:pt x="996308" y="2193353"/>
                </a:lnTo>
                <a:lnTo>
                  <a:pt x="1031150" y="2233623"/>
                </a:lnTo>
                <a:lnTo>
                  <a:pt x="1069988" y="2266569"/>
                </a:lnTo>
                <a:lnTo>
                  <a:pt x="1112130" y="2292190"/>
                </a:lnTo>
                <a:lnTo>
                  <a:pt x="1156886" y="2310495"/>
                </a:lnTo>
                <a:lnTo>
                  <a:pt x="1204256" y="2321481"/>
                </a:lnTo>
                <a:lnTo>
                  <a:pt x="1254244" y="2325143"/>
                </a:lnTo>
                <a:lnTo>
                  <a:pt x="1306615" y="2321266"/>
                </a:lnTo>
                <a:lnTo>
                  <a:pt x="1355635" y="2309636"/>
                </a:lnTo>
                <a:lnTo>
                  <a:pt x="1401304" y="2290255"/>
                </a:lnTo>
                <a:lnTo>
                  <a:pt x="1443620" y="2263124"/>
                </a:lnTo>
                <a:lnTo>
                  <a:pt x="1482158" y="2228753"/>
                </a:lnTo>
                <a:lnTo>
                  <a:pt x="1516507" y="2187662"/>
                </a:lnTo>
                <a:lnTo>
                  <a:pt x="1546668" y="2139851"/>
                </a:lnTo>
                <a:lnTo>
                  <a:pt x="1572643" y="2085318"/>
                </a:lnTo>
                <a:lnTo>
                  <a:pt x="1590190" y="2038046"/>
                </a:lnTo>
                <a:lnTo>
                  <a:pt x="1604645" y="1988844"/>
                </a:lnTo>
                <a:lnTo>
                  <a:pt x="1613833" y="1947500"/>
                </a:lnTo>
                <a:lnTo>
                  <a:pt x="1253448" y="1947500"/>
                </a:lnTo>
                <a:lnTo>
                  <a:pt x="1238382" y="1944658"/>
                </a:lnTo>
                <a:lnTo>
                  <a:pt x="1211240" y="1902015"/>
                </a:lnTo>
                <a:lnTo>
                  <a:pt x="1205430" y="1841809"/>
                </a:lnTo>
                <a:lnTo>
                  <a:pt x="1203614" y="1793843"/>
                </a:lnTo>
                <a:lnTo>
                  <a:pt x="1202536" y="1734562"/>
                </a:lnTo>
                <a:lnTo>
                  <a:pt x="1202184" y="1666516"/>
                </a:lnTo>
                <a:lnTo>
                  <a:pt x="1202269" y="610577"/>
                </a:lnTo>
                <a:lnTo>
                  <a:pt x="1203024" y="542650"/>
                </a:lnTo>
                <a:lnTo>
                  <a:pt x="1205612" y="482220"/>
                </a:lnTo>
                <a:lnTo>
                  <a:pt x="1209928" y="438934"/>
                </a:lnTo>
                <a:lnTo>
                  <a:pt x="1223637" y="397415"/>
                </a:lnTo>
                <a:lnTo>
                  <a:pt x="1255825" y="377642"/>
                </a:lnTo>
                <a:lnTo>
                  <a:pt x="1613955" y="377642"/>
                </a:lnTo>
                <a:lnTo>
                  <a:pt x="1603208" y="331339"/>
                </a:lnTo>
                <a:lnTo>
                  <a:pt x="1588153" y="281996"/>
                </a:lnTo>
                <a:lnTo>
                  <a:pt x="1569878" y="234307"/>
                </a:lnTo>
                <a:lnTo>
                  <a:pt x="1543025" y="179397"/>
                </a:lnTo>
                <a:lnTo>
                  <a:pt x="1512175" y="131806"/>
                </a:lnTo>
                <a:lnTo>
                  <a:pt x="1477329" y="91532"/>
                </a:lnTo>
                <a:lnTo>
                  <a:pt x="1438490" y="58574"/>
                </a:lnTo>
                <a:lnTo>
                  <a:pt x="1396350" y="32949"/>
                </a:lnTo>
                <a:lnTo>
                  <a:pt x="1351593" y="14644"/>
                </a:lnTo>
                <a:lnTo>
                  <a:pt x="1304223" y="3661"/>
                </a:lnTo>
                <a:lnTo>
                  <a:pt x="1254244" y="0"/>
                </a:lnTo>
                <a:close/>
              </a:path>
              <a:path w="9786619" h="2325370">
                <a:moveTo>
                  <a:pt x="1613955" y="377642"/>
                </a:moveTo>
                <a:lnTo>
                  <a:pt x="1255825" y="377642"/>
                </a:lnTo>
                <a:lnTo>
                  <a:pt x="1269902" y="380356"/>
                </a:lnTo>
                <a:lnTo>
                  <a:pt x="1281366" y="388496"/>
                </a:lnTo>
                <a:lnTo>
                  <a:pt x="1300774" y="449788"/>
                </a:lnTo>
                <a:lnTo>
                  <a:pt x="1303856" y="492559"/>
                </a:lnTo>
                <a:lnTo>
                  <a:pt x="1305708" y="549370"/>
                </a:lnTo>
                <a:lnTo>
                  <a:pt x="1306242" y="610577"/>
                </a:lnTo>
                <a:lnTo>
                  <a:pt x="1306218" y="1666516"/>
                </a:lnTo>
                <a:lnTo>
                  <a:pt x="1305947" y="1718711"/>
                </a:lnTo>
                <a:lnTo>
                  <a:pt x="1304809" y="1780184"/>
                </a:lnTo>
                <a:lnTo>
                  <a:pt x="1302913" y="1830077"/>
                </a:lnTo>
                <a:lnTo>
                  <a:pt x="1300260" y="1868390"/>
                </a:lnTo>
                <a:lnTo>
                  <a:pt x="1290585" y="1918045"/>
                </a:lnTo>
                <a:lnTo>
                  <a:pt x="1253448" y="1947500"/>
                </a:lnTo>
                <a:lnTo>
                  <a:pt x="1613833" y="1947500"/>
                </a:lnTo>
                <a:lnTo>
                  <a:pt x="1624280" y="1884648"/>
                </a:lnTo>
                <a:lnTo>
                  <a:pt x="1629458" y="1829651"/>
                </a:lnTo>
                <a:lnTo>
                  <a:pt x="1633039" y="1757786"/>
                </a:lnTo>
                <a:lnTo>
                  <a:pt x="1634494" y="1714576"/>
                </a:lnTo>
                <a:lnTo>
                  <a:pt x="1635725" y="1666516"/>
                </a:lnTo>
                <a:lnTo>
                  <a:pt x="1636733" y="1613605"/>
                </a:lnTo>
                <a:lnTo>
                  <a:pt x="1637517" y="1555843"/>
                </a:lnTo>
                <a:lnTo>
                  <a:pt x="1638077" y="1493231"/>
                </a:lnTo>
                <a:lnTo>
                  <a:pt x="1638413" y="1425768"/>
                </a:lnTo>
                <a:lnTo>
                  <a:pt x="1638406" y="899373"/>
                </a:lnTo>
                <a:lnTo>
                  <a:pt x="1638147" y="842125"/>
                </a:lnTo>
                <a:lnTo>
                  <a:pt x="1637674" y="783550"/>
                </a:lnTo>
                <a:lnTo>
                  <a:pt x="1637012" y="729109"/>
                </a:lnTo>
                <a:lnTo>
                  <a:pt x="1636160" y="678802"/>
                </a:lnTo>
                <a:lnTo>
                  <a:pt x="1635119" y="632630"/>
                </a:lnTo>
                <a:lnTo>
                  <a:pt x="1633889" y="590591"/>
                </a:lnTo>
                <a:lnTo>
                  <a:pt x="1630859" y="518918"/>
                </a:lnTo>
                <a:lnTo>
                  <a:pt x="1623662" y="434985"/>
                </a:lnTo>
                <a:lnTo>
                  <a:pt x="1615045" y="382336"/>
                </a:lnTo>
                <a:lnTo>
                  <a:pt x="1613955" y="377642"/>
                </a:lnTo>
                <a:close/>
              </a:path>
              <a:path w="9786619" h="2325370">
                <a:moveTo>
                  <a:pt x="2156552" y="0"/>
                </a:moveTo>
                <a:lnTo>
                  <a:pt x="2104047" y="4005"/>
                </a:lnTo>
                <a:lnTo>
                  <a:pt x="2054654" y="16020"/>
                </a:lnTo>
                <a:lnTo>
                  <a:pt x="2008371" y="36046"/>
                </a:lnTo>
                <a:lnTo>
                  <a:pt x="1965196" y="64081"/>
                </a:lnTo>
                <a:lnTo>
                  <a:pt x="1925831" y="99106"/>
                </a:lnTo>
                <a:lnTo>
                  <a:pt x="1891017" y="140062"/>
                </a:lnTo>
                <a:lnTo>
                  <a:pt x="1860738" y="186966"/>
                </a:lnTo>
                <a:lnTo>
                  <a:pt x="1835001" y="239814"/>
                </a:lnTo>
                <a:lnTo>
                  <a:pt x="1817717" y="284830"/>
                </a:lnTo>
                <a:lnTo>
                  <a:pt x="1803432" y="330563"/>
                </a:lnTo>
                <a:lnTo>
                  <a:pt x="1792147" y="377013"/>
                </a:lnTo>
                <a:lnTo>
                  <a:pt x="1783861" y="424178"/>
                </a:lnTo>
                <a:lnTo>
                  <a:pt x="1778574" y="472058"/>
                </a:lnTo>
                <a:lnTo>
                  <a:pt x="1773936" y="550822"/>
                </a:lnTo>
                <a:lnTo>
                  <a:pt x="1772197" y="597586"/>
                </a:lnTo>
                <a:lnTo>
                  <a:pt x="1770845" y="649271"/>
                </a:lnTo>
                <a:lnTo>
                  <a:pt x="1769880" y="705876"/>
                </a:lnTo>
                <a:lnTo>
                  <a:pt x="1769301" y="767402"/>
                </a:lnTo>
                <a:lnTo>
                  <a:pt x="1769187" y="806561"/>
                </a:lnTo>
                <a:lnTo>
                  <a:pt x="1769108" y="1485776"/>
                </a:lnTo>
                <a:lnTo>
                  <a:pt x="1769416" y="1549737"/>
                </a:lnTo>
                <a:lnTo>
                  <a:pt x="1770339" y="1610403"/>
                </a:lnTo>
                <a:lnTo>
                  <a:pt x="1771878" y="1667774"/>
                </a:lnTo>
                <a:lnTo>
                  <a:pt x="1774033" y="1721851"/>
                </a:lnTo>
                <a:lnTo>
                  <a:pt x="1776803" y="1772633"/>
                </a:lnTo>
                <a:lnTo>
                  <a:pt x="1780188" y="1820120"/>
                </a:lnTo>
                <a:lnTo>
                  <a:pt x="1784189" y="1864314"/>
                </a:lnTo>
                <a:lnTo>
                  <a:pt x="1788805" y="1905214"/>
                </a:lnTo>
                <a:lnTo>
                  <a:pt x="1799882" y="1977133"/>
                </a:lnTo>
                <a:lnTo>
                  <a:pt x="1811915" y="2029601"/>
                </a:lnTo>
                <a:lnTo>
                  <a:pt x="1827499" y="2078129"/>
                </a:lnTo>
                <a:lnTo>
                  <a:pt x="1846636" y="2122715"/>
                </a:lnTo>
                <a:lnTo>
                  <a:pt x="1869322" y="2163357"/>
                </a:lnTo>
                <a:lnTo>
                  <a:pt x="1895559" y="2200052"/>
                </a:lnTo>
                <a:lnTo>
                  <a:pt x="1925344" y="2232801"/>
                </a:lnTo>
                <a:lnTo>
                  <a:pt x="1965272" y="2266039"/>
                </a:lnTo>
                <a:lnTo>
                  <a:pt x="2009303" y="2291894"/>
                </a:lnTo>
                <a:lnTo>
                  <a:pt x="2057436" y="2310365"/>
                </a:lnTo>
                <a:lnTo>
                  <a:pt x="2109674" y="2321448"/>
                </a:lnTo>
                <a:lnTo>
                  <a:pt x="2166017" y="2325143"/>
                </a:lnTo>
                <a:lnTo>
                  <a:pt x="2220415" y="2320781"/>
                </a:lnTo>
                <a:lnTo>
                  <a:pt x="2271250" y="2307695"/>
                </a:lnTo>
                <a:lnTo>
                  <a:pt x="2318519" y="2285887"/>
                </a:lnTo>
                <a:lnTo>
                  <a:pt x="2362222" y="2255358"/>
                </a:lnTo>
                <a:lnTo>
                  <a:pt x="2402356" y="2216110"/>
                </a:lnTo>
                <a:lnTo>
                  <a:pt x="2432427" y="2178759"/>
                </a:lnTo>
                <a:lnTo>
                  <a:pt x="2458728" y="2139417"/>
                </a:lnTo>
                <a:lnTo>
                  <a:pt x="2481259" y="2098082"/>
                </a:lnTo>
                <a:lnTo>
                  <a:pt x="2500020" y="2054754"/>
                </a:lnTo>
                <a:lnTo>
                  <a:pt x="2515013" y="2009433"/>
                </a:lnTo>
                <a:lnTo>
                  <a:pt x="2526237" y="1962118"/>
                </a:lnTo>
                <a:lnTo>
                  <a:pt x="2528746" y="1947500"/>
                </a:lnTo>
                <a:lnTo>
                  <a:pt x="2162080" y="1947500"/>
                </a:lnTo>
                <a:lnTo>
                  <a:pt x="2144460" y="1944394"/>
                </a:lnTo>
                <a:lnTo>
                  <a:pt x="2112365" y="1897879"/>
                </a:lnTo>
                <a:lnTo>
                  <a:pt x="2104077" y="1820011"/>
                </a:lnTo>
                <a:lnTo>
                  <a:pt x="2102007" y="1759884"/>
                </a:lnTo>
                <a:lnTo>
                  <a:pt x="2101318" y="1685624"/>
                </a:lnTo>
                <a:lnTo>
                  <a:pt x="2101318" y="649163"/>
                </a:lnTo>
                <a:lnTo>
                  <a:pt x="2102007" y="571807"/>
                </a:lnTo>
                <a:lnTo>
                  <a:pt x="2104098" y="508979"/>
                </a:lnTo>
                <a:lnTo>
                  <a:pt x="2107529" y="461547"/>
                </a:lnTo>
                <a:lnTo>
                  <a:pt x="2119760" y="406333"/>
                </a:lnTo>
                <a:lnTo>
                  <a:pt x="2164447" y="377642"/>
                </a:lnTo>
                <a:lnTo>
                  <a:pt x="2529940" y="377642"/>
                </a:lnTo>
                <a:lnTo>
                  <a:pt x="2524268" y="346177"/>
                </a:lnTo>
                <a:lnTo>
                  <a:pt x="2512450" y="298216"/>
                </a:lnTo>
                <a:lnTo>
                  <a:pt x="2496995" y="252966"/>
                </a:lnTo>
                <a:lnTo>
                  <a:pt x="2477903" y="210430"/>
                </a:lnTo>
                <a:lnTo>
                  <a:pt x="2455174" y="170608"/>
                </a:lnTo>
                <a:lnTo>
                  <a:pt x="2428809" y="133500"/>
                </a:lnTo>
                <a:lnTo>
                  <a:pt x="2398800" y="99101"/>
                </a:lnTo>
                <a:lnTo>
                  <a:pt x="2358559" y="63428"/>
                </a:lnTo>
                <a:lnTo>
                  <a:pt x="2314211" y="35678"/>
                </a:lnTo>
                <a:lnTo>
                  <a:pt x="2265762" y="15857"/>
                </a:lnTo>
                <a:lnTo>
                  <a:pt x="2213209" y="3964"/>
                </a:lnTo>
                <a:lnTo>
                  <a:pt x="2156552" y="0"/>
                </a:lnTo>
                <a:close/>
              </a:path>
              <a:path w="9786619" h="2325370">
                <a:moveTo>
                  <a:pt x="2554257" y="1383779"/>
                </a:moveTo>
                <a:lnTo>
                  <a:pt x="2222047" y="1383779"/>
                </a:lnTo>
                <a:lnTo>
                  <a:pt x="2222023" y="1667774"/>
                </a:lnTo>
                <a:lnTo>
                  <a:pt x="2221589" y="1732407"/>
                </a:lnTo>
                <a:lnTo>
                  <a:pt x="2220214" y="1789829"/>
                </a:lnTo>
                <a:lnTo>
                  <a:pt x="2217924" y="1836531"/>
                </a:lnTo>
                <a:lnTo>
                  <a:pt x="2210602" y="1897774"/>
                </a:lnTo>
                <a:lnTo>
                  <a:pt x="2192746" y="1935073"/>
                </a:lnTo>
                <a:lnTo>
                  <a:pt x="2162080" y="1947500"/>
                </a:lnTo>
                <a:lnTo>
                  <a:pt x="2528746" y="1947500"/>
                </a:lnTo>
                <a:lnTo>
                  <a:pt x="2536320" y="1896091"/>
                </a:lnTo>
                <a:lnTo>
                  <a:pt x="2540522" y="1857030"/>
                </a:lnTo>
                <a:lnTo>
                  <a:pt x="2544165" y="1813938"/>
                </a:lnTo>
                <a:lnTo>
                  <a:pt x="2547248" y="1766815"/>
                </a:lnTo>
                <a:lnTo>
                  <a:pt x="2549771" y="1715661"/>
                </a:lnTo>
                <a:lnTo>
                  <a:pt x="2551733" y="1660476"/>
                </a:lnTo>
                <a:lnTo>
                  <a:pt x="2553135" y="1601261"/>
                </a:lnTo>
                <a:lnTo>
                  <a:pt x="2553976" y="1538015"/>
                </a:lnTo>
                <a:lnTo>
                  <a:pt x="2554194" y="1485776"/>
                </a:lnTo>
                <a:lnTo>
                  <a:pt x="2554257" y="1383779"/>
                </a:lnTo>
                <a:close/>
              </a:path>
              <a:path w="9786619" h="2325370">
                <a:moveTo>
                  <a:pt x="2529940" y="377642"/>
                </a:moveTo>
                <a:lnTo>
                  <a:pt x="2164447" y="377642"/>
                </a:lnTo>
                <a:lnTo>
                  <a:pt x="2180987" y="380267"/>
                </a:lnTo>
                <a:lnTo>
                  <a:pt x="2194327" y="388136"/>
                </a:lnTo>
                <a:lnTo>
                  <a:pt x="2216057" y="448522"/>
                </a:lnTo>
                <a:lnTo>
                  <a:pt x="2219385" y="493352"/>
                </a:lnTo>
                <a:lnTo>
                  <a:pt x="2221381" y="554080"/>
                </a:lnTo>
                <a:lnTo>
                  <a:pt x="2221924" y="616550"/>
                </a:lnTo>
                <a:lnTo>
                  <a:pt x="2222047" y="1018544"/>
                </a:lnTo>
                <a:lnTo>
                  <a:pt x="2554257" y="1018544"/>
                </a:lnTo>
                <a:lnTo>
                  <a:pt x="2554257" y="806561"/>
                </a:lnTo>
                <a:lnTo>
                  <a:pt x="2553886" y="739163"/>
                </a:lnTo>
                <a:lnTo>
                  <a:pt x="2552775" y="675826"/>
                </a:lnTo>
                <a:lnTo>
                  <a:pt x="2550924" y="616550"/>
                </a:lnTo>
                <a:lnTo>
                  <a:pt x="2548332" y="561335"/>
                </a:lnTo>
                <a:lnTo>
                  <a:pt x="2545000" y="510181"/>
                </a:lnTo>
                <a:lnTo>
                  <a:pt x="2540927" y="463088"/>
                </a:lnTo>
                <a:lnTo>
                  <a:pt x="2536114" y="420057"/>
                </a:lnTo>
                <a:lnTo>
                  <a:pt x="2530515" y="380832"/>
                </a:lnTo>
                <a:lnTo>
                  <a:pt x="2529940" y="377642"/>
                </a:lnTo>
                <a:close/>
              </a:path>
              <a:path w="9786619" h="2325370">
                <a:moveTo>
                  <a:pt x="3021782" y="46867"/>
                </a:moveTo>
                <a:lnTo>
                  <a:pt x="2689572" y="46867"/>
                </a:lnTo>
                <a:lnTo>
                  <a:pt x="2689572" y="2278286"/>
                </a:lnTo>
                <a:lnTo>
                  <a:pt x="3021782" y="2278286"/>
                </a:lnTo>
                <a:lnTo>
                  <a:pt x="3021782" y="46867"/>
                </a:lnTo>
                <a:close/>
              </a:path>
              <a:path w="9786619" h="2325370">
                <a:moveTo>
                  <a:pt x="3745550" y="46857"/>
                </a:moveTo>
                <a:lnTo>
                  <a:pt x="3265387" y="46857"/>
                </a:lnTo>
                <a:lnTo>
                  <a:pt x="3095937" y="2278286"/>
                </a:lnTo>
                <a:lnTo>
                  <a:pt x="3439382" y="2278286"/>
                </a:lnTo>
                <a:lnTo>
                  <a:pt x="3459360" y="1877199"/>
                </a:lnTo>
                <a:lnTo>
                  <a:pt x="3901377" y="1877199"/>
                </a:lnTo>
                <a:lnTo>
                  <a:pt x="3867701" y="1481640"/>
                </a:lnTo>
                <a:lnTo>
                  <a:pt x="3455130" y="1481640"/>
                </a:lnTo>
                <a:lnTo>
                  <a:pt x="3456690" y="1447656"/>
                </a:lnTo>
                <a:lnTo>
                  <a:pt x="3460509" y="1373304"/>
                </a:lnTo>
                <a:lnTo>
                  <a:pt x="3462769" y="1332937"/>
                </a:lnTo>
                <a:lnTo>
                  <a:pt x="3465262" y="1290442"/>
                </a:lnTo>
                <a:lnTo>
                  <a:pt x="3467988" y="1245820"/>
                </a:lnTo>
                <a:lnTo>
                  <a:pt x="3470947" y="1199070"/>
                </a:lnTo>
                <a:lnTo>
                  <a:pt x="3474139" y="1150192"/>
                </a:lnTo>
                <a:lnTo>
                  <a:pt x="3477565" y="1099187"/>
                </a:lnTo>
                <a:lnTo>
                  <a:pt x="3481224" y="1046055"/>
                </a:lnTo>
                <a:lnTo>
                  <a:pt x="3485116" y="990795"/>
                </a:lnTo>
                <a:lnTo>
                  <a:pt x="3489241" y="933408"/>
                </a:lnTo>
                <a:lnTo>
                  <a:pt x="3493599" y="873893"/>
                </a:lnTo>
                <a:lnTo>
                  <a:pt x="3498191" y="812252"/>
                </a:lnTo>
                <a:lnTo>
                  <a:pt x="3503015" y="748483"/>
                </a:lnTo>
                <a:lnTo>
                  <a:pt x="3508073" y="682586"/>
                </a:lnTo>
                <a:lnTo>
                  <a:pt x="3513363" y="614563"/>
                </a:lnTo>
                <a:lnTo>
                  <a:pt x="3518887" y="544412"/>
                </a:lnTo>
                <a:lnTo>
                  <a:pt x="3787910" y="544412"/>
                </a:lnTo>
                <a:lnTo>
                  <a:pt x="3745550" y="46857"/>
                </a:lnTo>
                <a:close/>
              </a:path>
              <a:path w="9786619" h="2325370">
                <a:moveTo>
                  <a:pt x="3901377" y="1877199"/>
                </a:moveTo>
                <a:lnTo>
                  <a:pt x="3578194" y="1877199"/>
                </a:lnTo>
                <a:lnTo>
                  <a:pt x="3596016" y="2278286"/>
                </a:lnTo>
                <a:lnTo>
                  <a:pt x="3935524" y="2278286"/>
                </a:lnTo>
                <a:lnTo>
                  <a:pt x="3901377" y="1877199"/>
                </a:lnTo>
                <a:close/>
              </a:path>
              <a:path w="9786619" h="2325370">
                <a:moveTo>
                  <a:pt x="3787910" y="544412"/>
                </a:moveTo>
                <a:lnTo>
                  <a:pt x="3518887" y="544412"/>
                </a:lnTo>
                <a:lnTo>
                  <a:pt x="3521705" y="605875"/>
                </a:lnTo>
                <a:lnTo>
                  <a:pt x="3524522" y="666232"/>
                </a:lnTo>
                <a:lnTo>
                  <a:pt x="3527339" y="725484"/>
                </a:lnTo>
                <a:lnTo>
                  <a:pt x="3530154" y="783630"/>
                </a:lnTo>
                <a:lnTo>
                  <a:pt x="3532969" y="840671"/>
                </a:lnTo>
                <a:lnTo>
                  <a:pt x="3535783" y="896606"/>
                </a:lnTo>
                <a:lnTo>
                  <a:pt x="3538596" y="951437"/>
                </a:lnTo>
                <a:lnTo>
                  <a:pt x="3541409" y="1005162"/>
                </a:lnTo>
                <a:lnTo>
                  <a:pt x="3544220" y="1057781"/>
                </a:lnTo>
                <a:lnTo>
                  <a:pt x="3547031" y="1109296"/>
                </a:lnTo>
                <a:lnTo>
                  <a:pt x="3549840" y="1159706"/>
                </a:lnTo>
                <a:lnTo>
                  <a:pt x="3552649" y="1209011"/>
                </a:lnTo>
                <a:lnTo>
                  <a:pt x="3555457" y="1257211"/>
                </a:lnTo>
                <a:lnTo>
                  <a:pt x="3558264" y="1304306"/>
                </a:lnTo>
                <a:lnTo>
                  <a:pt x="3561070" y="1350297"/>
                </a:lnTo>
                <a:lnTo>
                  <a:pt x="3563875" y="1395182"/>
                </a:lnTo>
                <a:lnTo>
                  <a:pt x="3566679" y="1438964"/>
                </a:lnTo>
                <a:lnTo>
                  <a:pt x="3569482" y="1481640"/>
                </a:lnTo>
                <a:lnTo>
                  <a:pt x="3867701" y="1481640"/>
                </a:lnTo>
                <a:lnTo>
                  <a:pt x="3787910" y="544412"/>
                </a:lnTo>
                <a:close/>
              </a:path>
              <a:path w="9786619" h="2325370">
                <a:moveTo>
                  <a:pt x="4340318" y="46857"/>
                </a:moveTo>
                <a:lnTo>
                  <a:pt x="4008108" y="46857"/>
                </a:lnTo>
                <a:lnTo>
                  <a:pt x="4008108" y="2278286"/>
                </a:lnTo>
                <a:lnTo>
                  <a:pt x="4542322" y="2278286"/>
                </a:lnTo>
                <a:lnTo>
                  <a:pt x="4542322" y="1831724"/>
                </a:lnTo>
                <a:lnTo>
                  <a:pt x="4340318" y="1831724"/>
                </a:lnTo>
                <a:lnTo>
                  <a:pt x="4340318" y="46857"/>
                </a:lnTo>
                <a:close/>
              </a:path>
              <a:path w="9786619" h="2325370">
                <a:moveTo>
                  <a:pt x="5258373" y="46867"/>
                </a:moveTo>
                <a:lnTo>
                  <a:pt x="4926164" y="46867"/>
                </a:lnTo>
                <a:lnTo>
                  <a:pt x="4926164" y="2278286"/>
                </a:lnTo>
                <a:lnTo>
                  <a:pt x="5258373" y="2278286"/>
                </a:lnTo>
                <a:lnTo>
                  <a:pt x="5258373" y="46867"/>
                </a:lnTo>
                <a:close/>
              </a:path>
              <a:path w="9786619" h="2325370">
                <a:moveTo>
                  <a:pt x="5837748" y="46857"/>
                </a:moveTo>
                <a:lnTo>
                  <a:pt x="5407887" y="46857"/>
                </a:lnTo>
                <a:lnTo>
                  <a:pt x="5407887" y="2278286"/>
                </a:lnTo>
                <a:lnTo>
                  <a:pt x="5698276" y="2278286"/>
                </a:lnTo>
                <a:lnTo>
                  <a:pt x="5698664" y="806289"/>
                </a:lnTo>
                <a:lnTo>
                  <a:pt x="5900861" y="806289"/>
                </a:lnTo>
                <a:lnTo>
                  <a:pt x="5877171" y="521240"/>
                </a:lnTo>
                <a:lnTo>
                  <a:pt x="5872673" y="461429"/>
                </a:lnTo>
                <a:lnTo>
                  <a:pt x="5868204" y="403393"/>
                </a:lnTo>
                <a:lnTo>
                  <a:pt x="5863765" y="347133"/>
                </a:lnTo>
                <a:lnTo>
                  <a:pt x="5859355" y="292649"/>
                </a:lnTo>
                <a:lnTo>
                  <a:pt x="5854975" y="239940"/>
                </a:lnTo>
                <a:lnTo>
                  <a:pt x="5850624" y="189007"/>
                </a:lnTo>
                <a:lnTo>
                  <a:pt x="5846303" y="139848"/>
                </a:lnTo>
                <a:lnTo>
                  <a:pt x="5842011" y="92465"/>
                </a:lnTo>
                <a:lnTo>
                  <a:pt x="5837748" y="46857"/>
                </a:lnTo>
                <a:close/>
              </a:path>
              <a:path w="9786619" h="2325370">
                <a:moveTo>
                  <a:pt x="5900861" y="806289"/>
                </a:moveTo>
                <a:lnTo>
                  <a:pt x="5698664" y="806289"/>
                </a:lnTo>
                <a:lnTo>
                  <a:pt x="5820587" y="2278286"/>
                </a:lnTo>
                <a:lnTo>
                  <a:pt x="6026539" y="2278286"/>
                </a:lnTo>
                <a:lnTo>
                  <a:pt x="6117812" y="1088835"/>
                </a:lnTo>
                <a:lnTo>
                  <a:pt x="5924343" y="1088835"/>
                </a:lnTo>
                <a:lnTo>
                  <a:pt x="5900861" y="806289"/>
                </a:lnTo>
                <a:close/>
              </a:path>
              <a:path w="9786619" h="2325370">
                <a:moveTo>
                  <a:pt x="6432914" y="771829"/>
                </a:moveTo>
                <a:lnTo>
                  <a:pt x="6142137" y="771829"/>
                </a:lnTo>
                <a:lnTo>
                  <a:pt x="6142535" y="2278286"/>
                </a:lnTo>
                <a:lnTo>
                  <a:pt x="6432914" y="2278286"/>
                </a:lnTo>
                <a:lnTo>
                  <a:pt x="6432914" y="771829"/>
                </a:lnTo>
                <a:close/>
              </a:path>
              <a:path w="9786619" h="2325370">
                <a:moveTo>
                  <a:pt x="6432914" y="46857"/>
                </a:moveTo>
                <a:lnTo>
                  <a:pt x="6000696" y="46857"/>
                </a:lnTo>
                <a:lnTo>
                  <a:pt x="5924343" y="1088835"/>
                </a:lnTo>
                <a:lnTo>
                  <a:pt x="6117812" y="1088835"/>
                </a:lnTo>
                <a:lnTo>
                  <a:pt x="6142137" y="771829"/>
                </a:lnTo>
                <a:lnTo>
                  <a:pt x="6432914" y="771829"/>
                </a:lnTo>
                <a:lnTo>
                  <a:pt x="6432914" y="46857"/>
                </a:lnTo>
                <a:close/>
              </a:path>
              <a:path w="9786619" h="2325370">
                <a:moveTo>
                  <a:pt x="6917004" y="46857"/>
                </a:moveTo>
                <a:lnTo>
                  <a:pt x="6582438" y="46857"/>
                </a:lnTo>
                <a:lnTo>
                  <a:pt x="6582438" y="2278286"/>
                </a:lnTo>
                <a:lnTo>
                  <a:pt x="6914637" y="2278286"/>
                </a:lnTo>
                <a:lnTo>
                  <a:pt x="6914637" y="1379643"/>
                </a:lnTo>
                <a:lnTo>
                  <a:pt x="7003807" y="1379643"/>
                </a:lnTo>
                <a:lnTo>
                  <a:pt x="7055665" y="1376372"/>
                </a:lnTo>
                <a:lnTo>
                  <a:pt x="7102346" y="1366555"/>
                </a:lnTo>
                <a:lnTo>
                  <a:pt x="7143848" y="1350188"/>
                </a:lnTo>
                <a:lnTo>
                  <a:pt x="7180168" y="1327268"/>
                </a:lnTo>
                <a:lnTo>
                  <a:pt x="7211265" y="1298248"/>
                </a:lnTo>
                <a:lnTo>
                  <a:pt x="7237083" y="1263538"/>
                </a:lnTo>
                <a:lnTo>
                  <a:pt x="7257623" y="1223137"/>
                </a:lnTo>
                <a:lnTo>
                  <a:pt x="7272888" y="1177042"/>
                </a:lnTo>
                <a:lnTo>
                  <a:pt x="7286914" y="1098946"/>
                </a:lnTo>
                <a:lnTo>
                  <a:pt x="7291826" y="1050249"/>
                </a:lnTo>
                <a:lnTo>
                  <a:pt x="7295160" y="997864"/>
                </a:lnTo>
                <a:lnTo>
                  <a:pt x="6932260" y="997864"/>
                </a:lnTo>
                <a:lnTo>
                  <a:pt x="6924113" y="997414"/>
                </a:lnTo>
                <a:lnTo>
                  <a:pt x="6914637" y="996482"/>
                </a:lnTo>
                <a:lnTo>
                  <a:pt x="6914637" y="428636"/>
                </a:lnTo>
                <a:lnTo>
                  <a:pt x="7291436" y="428636"/>
                </a:lnTo>
                <a:lnTo>
                  <a:pt x="7289097" y="398149"/>
                </a:lnTo>
                <a:lnTo>
                  <a:pt x="7277129" y="313684"/>
                </a:lnTo>
                <a:lnTo>
                  <a:pt x="7266181" y="269277"/>
                </a:lnTo>
                <a:lnTo>
                  <a:pt x="7252273" y="228572"/>
                </a:lnTo>
                <a:lnTo>
                  <a:pt x="7235402" y="191575"/>
                </a:lnTo>
                <a:lnTo>
                  <a:pt x="7214788" y="158498"/>
                </a:lnTo>
                <a:lnTo>
                  <a:pt x="7189635" y="129553"/>
                </a:lnTo>
                <a:lnTo>
                  <a:pt x="7159946" y="104743"/>
                </a:lnTo>
                <a:lnTo>
                  <a:pt x="7125720" y="84070"/>
                </a:lnTo>
                <a:lnTo>
                  <a:pt x="7085304" y="67791"/>
                </a:lnTo>
                <a:lnTo>
                  <a:pt x="7037044" y="56161"/>
                </a:lnTo>
                <a:lnTo>
                  <a:pt x="6980944" y="49183"/>
                </a:lnTo>
                <a:lnTo>
                  <a:pt x="6917004" y="46857"/>
                </a:lnTo>
                <a:close/>
              </a:path>
              <a:path w="9786619" h="2325370">
                <a:moveTo>
                  <a:pt x="7943800" y="46857"/>
                </a:moveTo>
                <a:lnTo>
                  <a:pt x="7463636" y="46857"/>
                </a:lnTo>
                <a:lnTo>
                  <a:pt x="7294175" y="2278286"/>
                </a:lnTo>
                <a:lnTo>
                  <a:pt x="7637631" y="2278286"/>
                </a:lnTo>
                <a:lnTo>
                  <a:pt x="7657599" y="1877199"/>
                </a:lnTo>
                <a:lnTo>
                  <a:pt x="8099626" y="1877199"/>
                </a:lnTo>
                <a:lnTo>
                  <a:pt x="8065950" y="1481640"/>
                </a:lnTo>
                <a:lnTo>
                  <a:pt x="7653379" y="1481640"/>
                </a:lnTo>
                <a:lnTo>
                  <a:pt x="7654937" y="1447656"/>
                </a:lnTo>
                <a:lnTo>
                  <a:pt x="7658754" y="1373304"/>
                </a:lnTo>
                <a:lnTo>
                  <a:pt x="7661013" y="1332937"/>
                </a:lnTo>
                <a:lnTo>
                  <a:pt x="7663505" y="1290442"/>
                </a:lnTo>
                <a:lnTo>
                  <a:pt x="7666230" y="1245820"/>
                </a:lnTo>
                <a:lnTo>
                  <a:pt x="7669189" y="1199070"/>
                </a:lnTo>
                <a:lnTo>
                  <a:pt x="7672381" y="1150192"/>
                </a:lnTo>
                <a:lnTo>
                  <a:pt x="7675823" y="1098946"/>
                </a:lnTo>
                <a:lnTo>
                  <a:pt x="7679465" y="1046055"/>
                </a:lnTo>
                <a:lnTo>
                  <a:pt x="7683358" y="990795"/>
                </a:lnTo>
                <a:lnTo>
                  <a:pt x="7687483" y="933408"/>
                </a:lnTo>
                <a:lnTo>
                  <a:pt x="7691842" y="873893"/>
                </a:lnTo>
                <a:lnTo>
                  <a:pt x="7696434" y="812252"/>
                </a:lnTo>
                <a:lnTo>
                  <a:pt x="7701260" y="748483"/>
                </a:lnTo>
                <a:lnTo>
                  <a:pt x="7706319" y="682586"/>
                </a:lnTo>
                <a:lnTo>
                  <a:pt x="7712409" y="604429"/>
                </a:lnTo>
                <a:lnTo>
                  <a:pt x="7717136" y="544412"/>
                </a:lnTo>
                <a:lnTo>
                  <a:pt x="7986159" y="544412"/>
                </a:lnTo>
                <a:lnTo>
                  <a:pt x="7943800" y="46857"/>
                </a:lnTo>
                <a:close/>
              </a:path>
              <a:path w="9786619" h="2325370">
                <a:moveTo>
                  <a:pt x="8099626" y="1877199"/>
                </a:moveTo>
                <a:lnTo>
                  <a:pt x="7776433" y="1877199"/>
                </a:lnTo>
                <a:lnTo>
                  <a:pt x="7794265" y="2278286"/>
                </a:lnTo>
                <a:lnTo>
                  <a:pt x="8133773" y="2278286"/>
                </a:lnTo>
                <a:lnTo>
                  <a:pt x="8099626" y="1877199"/>
                </a:lnTo>
                <a:close/>
              </a:path>
              <a:path w="9786619" h="2325370">
                <a:moveTo>
                  <a:pt x="7986159" y="544412"/>
                </a:moveTo>
                <a:lnTo>
                  <a:pt x="7717136" y="544412"/>
                </a:lnTo>
                <a:lnTo>
                  <a:pt x="7720360" y="614563"/>
                </a:lnTo>
                <a:lnTo>
                  <a:pt x="7722772" y="666232"/>
                </a:lnTo>
                <a:lnTo>
                  <a:pt x="7725588" y="725484"/>
                </a:lnTo>
                <a:lnTo>
                  <a:pt x="7728404" y="783630"/>
                </a:lnTo>
                <a:lnTo>
                  <a:pt x="7731218" y="840671"/>
                </a:lnTo>
                <a:lnTo>
                  <a:pt x="7734110" y="898114"/>
                </a:lnTo>
                <a:lnTo>
                  <a:pt x="7736846" y="951437"/>
                </a:lnTo>
                <a:lnTo>
                  <a:pt x="7739658" y="1005162"/>
                </a:lnTo>
                <a:lnTo>
                  <a:pt x="7742469" y="1057781"/>
                </a:lnTo>
                <a:lnTo>
                  <a:pt x="7745280" y="1109296"/>
                </a:lnTo>
                <a:lnTo>
                  <a:pt x="7748089" y="1159706"/>
                </a:lnTo>
                <a:lnTo>
                  <a:pt x="7750898" y="1209011"/>
                </a:lnTo>
                <a:lnTo>
                  <a:pt x="7753706" y="1257211"/>
                </a:lnTo>
                <a:lnTo>
                  <a:pt x="7756513" y="1304306"/>
                </a:lnTo>
                <a:lnTo>
                  <a:pt x="7759319" y="1350297"/>
                </a:lnTo>
                <a:lnTo>
                  <a:pt x="7762124" y="1395182"/>
                </a:lnTo>
                <a:lnTo>
                  <a:pt x="7764928" y="1438964"/>
                </a:lnTo>
                <a:lnTo>
                  <a:pt x="7767732" y="1481640"/>
                </a:lnTo>
                <a:lnTo>
                  <a:pt x="8065950" y="1481640"/>
                </a:lnTo>
                <a:lnTo>
                  <a:pt x="7986159" y="544412"/>
                </a:lnTo>
                <a:close/>
              </a:path>
              <a:path w="9786619" h="2325370">
                <a:moveTo>
                  <a:pt x="7291436" y="428636"/>
                </a:moveTo>
                <a:lnTo>
                  <a:pt x="6914637" y="428636"/>
                </a:lnTo>
                <a:lnTo>
                  <a:pt x="6944224" y="430792"/>
                </a:lnTo>
                <a:lnTo>
                  <a:pt x="6968290" y="437258"/>
                </a:lnTo>
                <a:lnTo>
                  <a:pt x="6999860" y="463095"/>
                </a:lnTo>
                <a:lnTo>
                  <a:pt x="7015249" y="517540"/>
                </a:lnTo>
                <a:lnTo>
                  <a:pt x="7019099" y="559750"/>
                </a:lnTo>
                <a:lnTo>
                  <a:pt x="7020383" y="611949"/>
                </a:lnTo>
                <a:lnTo>
                  <a:pt x="7020383" y="795263"/>
                </a:lnTo>
                <a:lnTo>
                  <a:pt x="7019272" y="851984"/>
                </a:lnTo>
                <a:lnTo>
                  <a:pt x="7015940" y="898114"/>
                </a:lnTo>
                <a:lnTo>
                  <a:pt x="7002624" y="958588"/>
                </a:lnTo>
                <a:lnTo>
                  <a:pt x="6977867" y="988047"/>
                </a:lnTo>
                <a:lnTo>
                  <a:pt x="6939108" y="997864"/>
                </a:lnTo>
                <a:lnTo>
                  <a:pt x="7295160" y="997864"/>
                </a:lnTo>
                <a:lnTo>
                  <a:pt x="7295335" y="995119"/>
                </a:lnTo>
                <a:lnTo>
                  <a:pt x="7297443" y="933408"/>
                </a:lnTo>
                <a:lnTo>
                  <a:pt x="7298058" y="873893"/>
                </a:lnTo>
                <a:lnTo>
                  <a:pt x="7298117" y="666232"/>
                </a:lnTo>
                <a:lnTo>
                  <a:pt x="7297782" y="604429"/>
                </a:lnTo>
                <a:lnTo>
                  <a:pt x="7296696" y="543730"/>
                </a:lnTo>
                <a:lnTo>
                  <a:pt x="7294886" y="489118"/>
                </a:lnTo>
                <a:lnTo>
                  <a:pt x="7292353" y="440591"/>
                </a:lnTo>
                <a:lnTo>
                  <a:pt x="7291436" y="428636"/>
                </a:lnTo>
                <a:close/>
              </a:path>
              <a:path w="9786619" h="2325370">
                <a:moveTo>
                  <a:pt x="8584325" y="0"/>
                </a:moveTo>
                <a:lnTo>
                  <a:pt x="8531820" y="4005"/>
                </a:lnTo>
                <a:lnTo>
                  <a:pt x="8482427" y="16020"/>
                </a:lnTo>
                <a:lnTo>
                  <a:pt x="8436144" y="36046"/>
                </a:lnTo>
                <a:lnTo>
                  <a:pt x="8392969" y="64081"/>
                </a:lnTo>
                <a:lnTo>
                  <a:pt x="8353604" y="99106"/>
                </a:lnTo>
                <a:lnTo>
                  <a:pt x="8318789" y="140062"/>
                </a:lnTo>
                <a:lnTo>
                  <a:pt x="8288511" y="186966"/>
                </a:lnTo>
                <a:lnTo>
                  <a:pt x="8262774" y="239814"/>
                </a:lnTo>
                <a:lnTo>
                  <a:pt x="8245490" y="284830"/>
                </a:lnTo>
                <a:lnTo>
                  <a:pt x="8231205" y="330563"/>
                </a:lnTo>
                <a:lnTo>
                  <a:pt x="8219920" y="377013"/>
                </a:lnTo>
                <a:lnTo>
                  <a:pt x="8211634" y="424178"/>
                </a:lnTo>
                <a:lnTo>
                  <a:pt x="8206346" y="472058"/>
                </a:lnTo>
                <a:lnTo>
                  <a:pt x="8201709" y="550822"/>
                </a:lnTo>
                <a:lnTo>
                  <a:pt x="8199970" y="597586"/>
                </a:lnTo>
                <a:lnTo>
                  <a:pt x="8198618" y="649271"/>
                </a:lnTo>
                <a:lnTo>
                  <a:pt x="8197653" y="705876"/>
                </a:lnTo>
                <a:lnTo>
                  <a:pt x="8197074" y="767402"/>
                </a:lnTo>
                <a:lnTo>
                  <a:pt x="8196960" y="806561"/>
                </a:lnTo>
                <a:lnTo>
                  <a:pt x="8196881" y="1485776"/>
                </a:lnTo>
                <a:lnTo>
                  <a:pt x="8197189" y="1549737"/>
                </a:lnTo>
                <a:lnTo>
                  <a:pt x="8198112" y="1610403"/>
                </a:lnTo>
                <a:lnTo>
                  <a:pt x="8199651" y="1667774"/>
                </a:lnTo>
                <a:lnTo>
                  <a:pt x="8201806" y="1721851"/>
                </a:lnTo>
                <a:lnTo>
                  <a:pt x="8204576" y="1772633"/>
                </a:lnTo>
                <a:lnTo>
                  <a:pt x="8207961" y="1820120"/>
                </a:lnTo>
                <a:lnTo>
                  <a:pt x="8211962" y="1864314"/>
                </a:lnTo>
                <a:lnTo>
                  <a:pt x="8216577" y="1905214"/>
                </a:lnTo>
                <a:lnTo>
                  <a:pt x="8227655" y="1977133"/>
                </a:lnTo>
                <a:lnTo>
                  <a:pt x="8239687" y="2029601"/>
                </a:lnTo>
                <a:lnTo>
                  <a:pt x="8255272" y="2078129"/>
                </a:lnTo>
                <a:lnTo>
                  <a:pt x="8274409" y="2122715"/>
                </a:lnTo>
                <a:lnTo>
                  <a:pt x="8297095" y="2163357"/>
                </a:lnTo>
                <a:lnTo>
                  <a:pt x="8323332" y="2200052"/>
                </a:lnTo>
                <a:lnTo>
                  <a:pt x="8353117" y="2232801"/>
                </a:lnTo>
                <a:lnTo>
                  <a:pt x="8393045" y="2266039"/>
                </a:lnTo>
                <a:lnTo>
                  <a:pt x="8437075" y="2291894"/>
                </a:lnTo>
                <a:lnTo>
                  <a:pt x="8485209" y="2310365"/>
                </a:lnTo>
                <a:lnTo>
                  <a:pt x="8537447" y="2321448"/>
                </a:lnTo>
                <a:lnTo>
                  <a:pt x="8593790" y="2325143"/>
                </a:lnTo>
                <a:lnTo>
                  <a:pt x="8648188" y="2320781"/>
                </a:lnTo>
                <a:lnTo>
                  <a:pt x="8699022" y="2307695"/>
                </a:lnTo>
                <a:lnTo>
                  <a:pt x="8746292" y="2285887"/>
                </a:lnTo>
                <a:lnTo>
                  <a:pt x="8789995" y="2255358"/>
                </a:lnTo>
                <a:lnTo>
                  <a:pt x="8830129" y="2216110"/>
                </a:lnTo>
                <a:lnTo>
                  <a:pt x="8860201" y="2178759"/>
                </a:lnTo>
                <a:lnTo>
                  <a:pt x="8886503" y="2139417"/>
                </a:lnTo>
                <a:lnTo>
                  <a:pt x="8909036" y="2098082"/>
                </a:lnTo>
                <a:lnTo>
                  <a:pt x="8927798" y="2054754"/>
                </a:lnTo>
                <a:lnTo>
                  <a:pt x="8942789" y="2009433"/>
                </a:lnTo>
                <a:lnTo>
                  <a:pt x="8954010" y="1962118"/>
                </a:lnTo>
                <a:lnTo>
                  <a:pt x="8956519" y="1947500"/>
                </a:lnTo>
                <a:lnTo>
                  <a:pt x="8589853" y="1947500"/>
                </a:lnTo>
                <a:lnTo>
                  <a:pt x="8572233" y="1944394"/>
                </a:lnTo>
                <a:lnTo>
                  <a:pt x="8540137" y="1897879"/>
                </a:lnTo>
                <a:lnTo>
                  <a:pt x="8531850" y="1820011"/>
                </a:lnTo>
                <a:lnTo>
                  <a:pt x="8529780" y="1759884"/>
                </a:lnTo>
                <a:lnTo>
                  <a:pt x="8529091" y="1685624"/>
                </a:lnTo>
                <a:lnTo>
                  <a:pt x="8529091" y="649163"/>
                </a:lnTo>
                <a:lnTo>
                  <a:pt x="8529780" y="571807"/>
                </a:lnTo>
                <a:lnTo>
                  <a:pt x="8531871" y="508979"/>
                </a:lnTo>
                <a:lnTo>
                  <a:pt x="8535301" y="461547"/>
                </a:lnTo>
                <a:lnTo>
                  <a:pt x="8547533" y="406333"/>
                </a:lnTo>
                <a:lnTo>
                  <a:pt x="8592220" y="377642"/>
                </a:lnTo>
                <a:lnTo>
                  <a:pt x="8957713" y="377642"/>
                </a:lnTo>
                <a:lnTo>
                  <a:pt x="8952041" y="346177"/>
                </a:lnTo>
                <a:lnTo>
                  <a:pt x="8940223" y="298216"/>
                </a:lnTo>
                <a:lnTo>
                  <a:pt x="8924768" y="252966"/>
                </a:lnTo>
                <a:lnTo>
                  <a:pt x="8905676" y="210430"/>
                </a:lnTo>
                <a:lnTo>
                  <a:pt x="8882947" y="170608"/>
                </a:lnTo>
                <a:lnTo>
                  <a:pt x="8856581" y="133500"/>
                </a:lnTo>
                <a:lnTo>
                  <a:pt x="8826572" y="99101"/>
                </a:lnTo>
                <a:lnTo>
                  <a:pt x="8786332" y="63428"/>
                </a:lnTo>
                <a:lnTo>
                  <a:pt x="8741984" y="35678"/>
                </a:lnTo>
                <a:lnTo>
                  <a:pt x="8693535" y="15857"/>
                </a:lnTo>
                <a:lnTo>
                  <a:pt x="8640982" y="3964"/>
                </a:lnTo>
                <a:lnTo>
                  <a:pt x="8584325" y="0"/>
                </a:lnTo>
                <a:close/>
              </a:path>
              <a:path w="9786619" h="2325370">
                <a:moveTo>
                  <a:pt x="8982030" y="1383779"/>
                </a:moveTo>
                <a:lnTo>
                  <a:pt x="8649820" y="1383779"/>
                </a:lnTo>
                <a:lnTo>
                  <a:pt x="8649796" y="1667774"/>
                </a:lnTo>
                <a:lnTo>
                  <a:pt x="8649361" y="1732407"/>
                </a:lnTo>
                <a:lnTo>
                  <a:pt x="8647987" y="1789829"/>
                </a:lnTo>
                <a:lnTo>
                  <a:pt x="8645697" y="1836531"/>
                </a:lnTo>
                <a:lnTo>
                  <a:pt x="8638375" y="1897774"/>
                </a:lnTo>
                <a:lnTo>
                  <a:pt x="8620522" y="1935073"/>
                </a:lnTo>
                <a:lnTo>
                  <a:pt x="8589853" y="1947500"/>
                </a:lnTo>
                <a:lnTo>
                  <a:pt x="8956519" y="1947500"/>
                </a:lnTo>
                <a:lnTo>
                  <a:pt x="8964093" y="1896091"/>
                </a:lnTo>
                <a:lnTo>
                  <a:pt x="8968295" y="1857030"/>
                </a:lnTo>
                <a:lnTo>
                  <a:pt x="8971938" y="1813938"/>
                </a:lnTo>
                <a:lnTo>
                  <a:pt x="8975021" y="1766815"/>
                </a:lnTo>
                <a:lnTo>
                  <a:pt x="8977543" y="1715661"/>
                </a:lnTo>
                <a:lnTo>
                  <a:pt x="8979506" y="1660476"/>
                </a:lnTo>
                <a:lnTo>
                  <a:pt x="8980908" y="1601261"/>
                </a:lnTo>
                <a:lnTo>
                  <a:pt x="8981749" y="1538015"/>
                </a:lnTo>
                <a:lnTo>
                  <a:pt x="8981967" y="1485776"/>
                </a:lnTo>
                <a:lnTo>
                  <a:pt x="8982030" y="1383779"/>
                </a:lnTo>
                <a:close/>
              </a:path>
              <a:path w="9786619" h="2325370">
                <a:moveTo>
                  <a:pt x="8957713" y="377642"/>
                </a:moveTo>
                <a:lnTo>
                  <a:pt x="8592220" y="377642"/>
                </a:lnTo>
                <a:lnTo>
                  <a:pt x="8608760" y="380267"/>
                </a:lnTo>
                <a:lnTo>
                  <a:pt x="8622100" y="388136"/>
                </a:lnTo>
                <a:lnTo>
                  <a:pt x="8643830" y="448522"/>
                </a:lnTo>
                <a:lnTo>
                  <a:pt x="8647158" y="493352"/>
                </a:lnTo>
                <a:lnTo>
                  <a:pt x="8649154" y="554080"/>
                </a:lnTo>
                <a:lnTo>
                  <a:pt x="8649697" y="616550"/>
                </a:lnTo>
                <a:lnTo>
                  <a:pt x="8649820" y="1018544"/>
                </a:lnTo>
                <a:lnTo>
                  <a:pt x="8982030" y="1018544"/>
                </a:lnTo>
                <a:lnTo>
                  <a:pt x="8982030" y="806561"/>
                </a:lnTo>
                <a:lnTo>
                  <a:pt x="8981659" y="739163"/>
                </a:lnTo>
                <a:lnTo>
                  <a:pt x="8980548" y="675826"/>
                </a:lnTo>
                <a:lnTo>
                  <a:pt x="8978697" y="616550"/>
                </a:lnTo>
                <a:lnTo>
                  <a:pt x="8976105" y="561335"/>
                </a:lnTo>
                <a:lnTo>
                  <a:pt x="8972772" y="510181"/>
                </a:lnTo>
                <a:lnTo>
                  <a:pt x="8968700" y="463088"/>
                </a:lnTo>
                <a:lnTo>
                  <a:pt x="8963887" y="420057"/>
                </a:lnTo>
                <a:lnTo>
                  <a:pt x="8958288" y="380832"/>
                </a:lnTo>
                <a:lnTo>
                  <a:pt x="8957713" y="377642"/>
                </a:lnTo>
                <a:close/>
              </a:path>
              <a:path w="9786619" h="2325370">
                <a:moveTo>
                  <a:pt x="9589215" y="493419"/>
                </a:moveTo>
                <a:lnTo>
                  <a:pt x="9257006" y="493419"/>
                </a:lnTo>
                <a:lnTo>
                  <a:pt x="9257006" y="2278286"/>
                </a:lnTo>
                <a:lnTo>
                  <a:pt x="9589215" y="2278286"/>
                </a:lnTo>
                <a:lnTo>
                  <a:pt x="9589215" y="493419"/>
                </a:lnTo>
                <a:close/>
              </a:path>
              <a:path w="9786619" h="2325370">
                <a:moveTo>
                  <a:pt x="9786487" y="46857"/>
                </a:moveTo>
                <a:lnTo>
                  <a:pt x="9060530" y="46857"/>
                </a:lnTo>
                <a:lnTo>
                  <a:pt x="9060530" y="493419"/>
                </a:lnTo>
                <a:lnTo>
                  <a:pt x="9786487" y="493419"/>
                </a:lnTo>
                <a:lnTo>
                  <a:pt x="9786487" y="46857"/>
                </a:lnTo>
                <a:close/>
              </a:path>
            </a:pathLst>
          </a:custGeom>
          <a:solidFill>
            <a:srgbClr val="000C3D"/>
          </a:solidFill>
        </p:spPr>
        <p:txBody>
          <a:bodyPr wrap="square" lIns="0" tIns="0" rIns="0" bIns="0" rtlCol="0"/>
          <a:lstStyle/>
          <a:p>
            <a:endParaRPr sz="1092"/>
          </a:p>
        </p:txBody>
      </p:sp>
      <p:sp>
        <p:nvSpPr>
          <p:cNvPr id="4" name="object 4"/>
          <p:cNvSpPr/>
          <p:nvPr/>
        </p:nvSpPr>
        <p:spPr>
          <a:xfrm>
            <a:off x="3169918" y="3542574"/>
            <a:ext cx="5912281" cy="678869"/>
          </a:xfrm>
          <a:custGeom>
            <a:avLst/>
            <a:gdLst/>
            <a:ahLst/>
            <a:cxnLst/>
            <a:rect l="l" t="t" r="r" b="b"/>
            <a:pathLst>
              <a:path w="9749790" h="1119504">
                <a:moveTo>
                  <a:pt x="203365" y="22554"/>
                </a:moveTo>
                <a:lnTo>
                  <a:pt x="0" y="22554"/>
                </a:lnTo>
                <a:lnTo>
                  <a:pt x="0" y="1096500"/>
                </a:lnTo>
                <a:lnTo>
                  <a:pt x="342827" y="1096500"/>
                </a:lnTo>
                <a:lnTo>
                  <a:pt x="388500" y="1095817"/>
                </a:lnTo>
                <a:lnTo>
                  <a:pt x="428045" y="1093766"/>
                </a:lnTo>
                <a:lnTo>
                  <a:pt x="488739" y="1085558"/>
                </a:lnTo>
                <a:lnTo>
                  <a:pt x="533280" y="1070464"/>
                </a:lnTo>
                <a:lnTo>
                  <a:pt x="570087" y="1047078"/>
                </a:lnTo>
                <a:lnTo>
                  <a:pt x="598085" y="1014246"/>
                </a:lnTo>
                <a:lnTo>
                  <a:pt x="616243" y="970797"/>
                </a:lnTo>
                <a:lnTo>
                  <a:pt x="624733" y="912757"/>
                </a:lnTo>
                <a:lnTo>
                  <a:pt x="271803" y="912757"/>
                </a:lnTo>
                <a:lnTo>
                  <a:pt x="271803" y="206297"/>
                </a:lnTo>
                <a:lnTo>
                  <a:pt x="621617" y="206297"/>
                </a:lnTo>
                <a:lnTo>
                  <a:pt x="620441" y="196685"/>
                </a:lnTo>
                <a:lnTo>
                  <a:pt x="604619" y="147012"/>
                </a:lnTo>
                <a:lnTo>
                  <a:pt x="575249" y="102153"/>
                </a:lnTo>
                <a:lnTo>
                  <a:pt x="530775" y="65677"/>
                </a:lnTo>
                <a:lnTo>
                  <a:pt x="469692" y="41129"/>
                </a:lnTo>
                <a:lnTo>
                  <a:pt x="393758" y="29244"/>
                </a:lnTo>
                <a:lnTo>
                  <a:pt x="340493" y="25528"/>
                </a:lnTo>
                <a:lnTo>
                  <a:pt x="277029" y="23297"/>
                </a:lnTo>
                <a:lnTo>
                  <a:pt x="203365" y="22554"/>
                </a:lnTo>
                <a:close/>
              </a:path>
              <a:path w="9749790" h="1119504">
                <a:moveTo>
                  <a:pt x="621617" y="206297"/>
                </a:moveTo>
                <a:lnTo>
                  <a:pt x="271803" y="206297"/>
                </a:lnTo>
                <a:lnTo>
                  <a:pt x="292304" y="206899"/>
                </a:lnTo>
                <a:lnTo>
                  <a:pt x="309251" y="208705"/>
                </a:lnTo>
                <a:lnTo>
                  <a:pt x="345723" y="228275"/>
                </a:lnTo>
                <a:lnTo>
                  <a:pt x="356540" y="279766"/>
                </a:lnTo>
                <a:lnTo>
                  <a:pt x="357603" y="331320"/>
                </a:lnTo>
                <a:lnTo>
                  <a:pt x="357674" y="756867"/>
                </a:lnTo>
                <a:lnTo>
                  <a:pt x="356826" y="805395"/>
                </a:lnTo>
                <a:lnTo>
                  <a:pt x="354283" y="843517"/>
                </a:lnTo>
                <a:lnTo>
                  <a:pt x="344115" y="888538"/>
                </a:lnTo>
                <a:lnTo>
                  <a:pt x="298352" y="911245"/>
                </a:lnTo>
                <a:lnTo>
                  <a:pt x="271803" y="912757"/>
                </a:lnTo>
                <a:lnTo>
                  <a:pt x="624733" y="912757"/>
                </a:lnTo>
                <a:lnTo>
                  <a:pt x="626166" y="898082"/>
                </a:lnTo>
                <a:lnTo>
                  <a:pt x="628652" y="843517"/>
                </a:lnTo>
                <a:lnTo>
                  <a:pt x="629478" y="777431"/>
                </a:lnTo>
                <a:lnTo>
                  <a:pt x="629478" y="401317"/>
                </a:lnTo>
                <a:lnTo>
                  <a:pt x="628912" y="331320"/>
                </a:lnTo>
                <a:lnTo>
                  <a:pt x="627217" y="273883"/>
                </a:lnTo>
                <a:lnTo>
                  <a:pt x="624393" y="229004"/>
                </a:lnTo>
                <a:lnTo>
                  <a:pt x="621617" y="206297"/>
                </a:lnTo>
                <a:close/>
              </a:path>
              <a:path w="9749790" h="1119504">
                <a:moveTo>
                  <a:pt x="1346137" y="22554"/>
                </a:moveTo>
                <a:lnTo>
                  <a:pt x="953279" y="22554"/>
                </a:lnTo>
                <a:lnTo>
                  <a:pt x="814634" y="1096500"/>
                </a:lnTo>
                <a:lnTo>
                  <a:pt x="1095631" y="1096500"/>
                </a:lnTo>
                <a:lnTo>
                  <a:pt x="1111976" y="903469"/>
                </a:lnTo>
                <a:lnTo>
                  <a:pt x="1473629" y="903469"/>
                </a:lnTo>
                <a:lnTo>
                  <a:pt x="1446076" y="713088"/>
                </a:lnTo>
                <a:lnTo>
                  <a:pt x="1108521" y="713088"/>
                </a:lnTo>
                <a:lnTo>
                  <a:pt x="1111262" y="679351"/>
                </a:lnTo>
                <a:lnTo>
                  <a:pt x="1119037" y="599591"/>
                </a:lnTo>
                <a:lnTo>
                  <a:pt x="1124069" y="553568"/>
                </a:lnTo>
                <a:lnTo>
                  <a:pt x="1129866" y="503449"/>
                </a:lnTo>
                <a:lnTo>
                  <a:pt x="1136426" y="449235"/>
                </a:lnTo>
                <a:lnTo>
                  <a:pt x="1143750" y="390926"/>
                </a:lnTo>
                <a:lnTo>
                  <a:pt x="1151836" y="328522"/>
                </a:lnTo>
                <a:lnTo>
                  <a:pt x="1160687" y="262023"/>
                </a:lnTo>
                <a:lnTo>
                  <a:pt x="1380794" y="262023"/>
                </a:lnTo>
                <a:lnTo>
                  <a:pt x="1346137" y="22554"/>
                </a:lnTo>
                <a:close/>
              </a:path>
              <a:path w="9749790" h="1119504">
                <a:moveTo>
                  <a:pt x="1473629" y="903469"/>
                </a:moveTo>
                <a:lnTo>
                  <a:pt x="1209209" y="903469"/>
                </a:lnTo>
                <a:lnTo>
                  <a:pt x="1223795" y="1096500"/>
                </a:lnTo>
                <a:lnTo>
                  <a:pt x="1501566" y="1096500"/>
                </a:lnTo>
                <a:lnTo>
                  <a:pt x="1473629" y="903469"/>
                </a:lnTo>
                <a:close/>
              </a:path>
              <a:path w="9749790" h="1119504">
                <a:moveTo>
                  <a:pt x="1380794" y="262023"/>
                </a:moveTo>
                <a:lnTo>
                  <a:pt x="1160687" y="262023"/>
                </a:lnTo>
                <a:lnTo>
                  <a:pt x="1165296" y="320650"/>
                </a:lnTo>
                <a:lnTo>
                  <a:pt x="1169903" y="377150"/>
                </a:lnTo>
                <a:lnTo>
                  <a:pt x="1174508" y="431523"/>
                </a:lnTo>
                <a:lnTo>
                  <a:pt x="1179110" y="483768"/>
                </a:lnTo>
                <a:lnTo>
                  <a:pt x="1183709" y="533886"/>
                </a:lnTo>
                <a:lnTo>
                  <a:pt x="1188306" y="581877"/>
                </a:lnTo>
                <a:lnTo>
                  <a:pt x="1192899" y="627741"/>
                </a:lnTo>
                <a:lnTo>
                  <a:pt x="1197490" y="671478"/>
                </a:lnTo>
                <a:lnTo>
                  <a:pt x="1202078" y="713088"/>
                </a:lnTo>
                <a:lnTo>
                  <a:pt x="1446076" y="713088"/>
                </a:lnTo>
                <a:lnTo>
                  <a:pt x="1380794" y="262023"/>
                </a:lnTo>
                <a:close/>
              </a:path>
              <a:path w="9749790" h="1119504">
                <a:moveTo>
                  <a:pt x="2006305" y="237479"/>
                </a:moveTo>
                <a:lnTo>
                  <a:pt x="1734491" y="237479"/>
                </a:lnTo>
                <a:lnTo>
                  <a:pt x="1734491" y="1096500"/>
                </a:lnTo>
                <a:lnTo>
                  <a:pt x="2006305" y="1096500"/>
                </a:lnTo>
                <a:lnTo>
                  <a:pt x="2006305" y="237479"/>
                </a:lnTo>
                <a:close/>
              </a:path>
              <a:path w="9749790" h="1119504">
                <a:moveTo>
                  <a:pt x="2167703" y="22554"/>
                </a:moveTo>
                <a:lnTo>
                  <a:pt x="1573732" y="22554"/>
                </a:lnTo>
                <a:lnTo>
                  <a:pt x="1573732" y="237479"/>
                </a:lnTo>
                <a:lnTo>
                  <a:pt x="2167703" y="237479"/>
                </a:lnTo>
                <a:lnTo>
                  <a:pt x="2167703" y="22554"/>
                </a:lnTo>
                <a:close/>
              </a:path>
              <a:path w="9749790" h="1119504">
                <a:moveTo>
                  <a:pt x="2792040" y="22554"/>
                </a:moveTo>
                <a:lnTo>
                  <a:pt x="2399183" y="22554"/>
                </a:lnTo>
                <a:lnTo>
                  <a:pt x="2260538" y="1096500"/>
                </a:lnTo>
                <a:lnTo>
                  <a:pt x="2541545" y="1096500"/>
                </a:lnTo>
                <a:lnTo>
                  <a:pt x="2557880" y="903469"/>
                </a:lnTo>
                <a:lnTo>
                  <a:pt x="2919533" y="903469"/>
                </a:lnTo>
                <a:lnTo>
                  <a:pt x="2891980" y="713088"/>
                </a:lnTo>
                <a:lnTo>
                  <a:pt x="2554424" y="713088"/>
                </a:lnTo>
                <a:lnTo>
                  <a:pt x="2557166" y="679351"/>
                </a:lnTo>
                <a:lnTo>
                  <a:pt x="2564940" y="599591"/>
                </a:lnTo>
                <a:lnTo>
                  <a:pt x="2569973" y="553568"/>
                </a:lnTo>
                <a:lnTo>
                  <a:pt x="2575770" y="503449"/>
                </a:lnTo>
                <a:lnTo>
                  <a:pt x="2582330" y="449235"/>
                </a:lnTo>
                <a:lnTo>
                  <a:pt x="2589653" y="390926"/>
                </a:lnTo>
                <a:lnTo>
                  <a:pt x="2597740" y="328522"/>
                </a:lnTo>
                <a:lnTo>
                  <a:pt x="2606590" y="262023"/>
                </a:lnTo>
                <a:lnTo>
                  <a:pt x="2826698" y="262023"/>
                </a:lnTo>
                <a:lnTo>
                  <a:pt x="2792040" y="22554"/>
                </a:lnTo>
                <a:close/>
              </a:path>
              <a:path w="9749790" h="1119504">
                <a:moveTo>
                  <a:pt x="2919533" y="903469"/>
                </a:moveTo>
                <a:lnTo>
                  <a:pt x="2655112" y="903469"/>
                </a:lnTo>
                <a:lnTo>
                  <a:pt x="2669698" y="1096500"/>
                </a:lnTo>
                <a:lnTo>
                  <a:pt x="2947470" y="1096500"/>
                </a:lnTo>
                <a:lnTo>
                  <a:pt x="2919533" y="903469"/>
                </a:lnTo>
                <a:close/>
              </a:path>
              <a:path w="9749790" h="1119504">
                <a:moveTo>
                  <a:pt x="2826698" y="262023"/>
                </a:moveTo>
                <a:lnTo>
                  <a:pt x="2606590" y="262023"/>
                </a:lnTo>
                <a:lnTo>
                  <a:pt x="2611200" y="320650"/>
                </a:lnTo>
                <a:lnTo>
                  <a:pt x="2615807" y="377150"/>
                </a:lnTo>
                <a:lnTo>
                  <a:pt x="2620411" y="431523"/>
                </a:lnTo>
                <a:lnTo>
                  <a:pt x="2625013" y="483768"/>
                </a:lnTo>
                <a:lnTo>
                  <a:pt x="2629613" y="533886"/>
                </a:lnTo>
                <a:lnTo>
                  <a:pt x="2634209" y="581877"/>
                </a:lnTo>
                <a:lnTo>
                  <a:pt x="2638803" y="627741"/>
                </a:lnTo>
                <a:lnTo>
                  <a:pt x="2643394" y="671478"/>
                </a:lnTo>
                <a:lnTo>
                  <a:pt x="2647982" y="713088"/>
                </a:lnTo>
                <a:lnTo>
                  <a:pt x="2891980" y="713088"/>
                </a:lnTo>
                <a:lnTo>
                  <a:pt x="2826698" y="262023"/>
                </a:lnTo>
                <a:close/>
              </a:path>
              <a:path w="9749790" h="1119504">
                <a:moveTo>
                  <a:pt x="3798931" y="0"/>
                </a:moveTo>
                <a:lnTo>
                  <a:pt x="3755974" y="1927"/>
                </a:lnTo>
                <a:lnTo>
                  <a:pt x="3715562" y="7711"/>
                </a:lnTo>
                <a:lnTo>
                  <a:pt x="3677694" y="17351"/>
                </a:lnTo>
                <a:lnTo>
                  <a:pt x="3610167" y="47700"/>
                </a:lnTo>
                <a:lnTo>
                  <a:pt x="3556899" y="89985"/>
                </a:lnTo>
                <a:lnTo>
                  <a:pt x="3518549" y="142556"/>
                </a:lnTo>
                <a:lnTo>
                  <a:pt x="3495472" y="198447"/>
                </a:lnTo>
                <a:lnTo>
                  <a:pt x="3486291" y="259848"/>
                </a:lnTo>
                <a:lnTo>
                  <a:pt x="3483870" y="299752"/>
                </a:lnTo>
                <a:lnTo>
                  <a:pt x="3482419" y="346908"/>
                </a:lnTo>
                <a:lnTo>
                  <a:pt x="3482052" y="388187"/>
                </a:lnTo>
                <a:lnTo>
                  <a:pt x="3481935" y="715077"/>
                </a:lnTo>
                <a:lnTo>
                  <a:pt x="3482942" y="775058"/>
                </a:lnTo>
                <a:lnTo>
                  <a:pt x="3485962" y="828696"/>
                </a:lnTo>
                <a:lnTo>
                  <a:pt x="3490996" y="875993"/>
                </a:lnTo>
                <a:lnTo>
                  <a:pt x="3498044" y="916948"/>
                </a:lnTo>
                <a:lnTo>
                  <a:pt x="3522969" y="988731"/>
                </a:lnTo>
                <a:lnTo>
                  <a:pt x="3545364" y="1021628"/>
                </a:lnTo>
                <a:lnTo>
                  <a:pt x="3574295" y="1050253"/>
                </a:lnTo>
                <a:lnTo>
                  <a:pt x="3609764" y="1074606"/>
                </a:lnTo>
                <a:lnTo>
                  <a:pt x="3651125" y="1094048"/>
                </a:lnTo>
                <a:lnTo>
                  <a:pt x="3697730" y="1107938"/>
                </a:lnTo>
                <a:lnTo>
                  <a:pt x="3749581" y="1116275"/>
                </a:lnTo>
                <a:lnTo>
                  <a:pt x="3806679" y="1119054"/>
                </a:lnTo>
                <a:lnTo>
                  <a:pt x="3861856" y="1115774"/>
                </a:lnTo>
                <a:lnTo>
                  <a:pt x="3912476" y="1105933"/>
                </a:lnTo>
                <a:lnTo>
                  <a:pt x="3958539" y="1089533"/>
                </a:lnTo>
                <a:lnTo>
                  <a:pt x="4000045" y="1066574"/>
                </a:lnTo>
                <a:lnTo>
                  <a:pt x="4035795" y="1039255"/>
                </a:lnTo>
                <a:lnTo>
                  <a:pt x="4064605" y="1009775"/>
                </a:lnTo>
                <a:lnTo>
                  <a:pt x="4086475" y="978135"/>
                </a:lnTo>
                <a:lnTo>
                  <a:pt x="4103230" y="937301"/>
                </a:lnTo>
                <a:lnTo>
                  <a:pt x="3803454" y="937301"/>
                </a:lnTo>
                <a:lnTo>
                  <a:pt x="3789038" y="935806"/>
                </a:lnTo>
                <a:lnTo>
                  <a:pt x="3758819" y="898079"/>
                </a:lnTo>
                <a:lnTo>
                  <a:pt x="3754302" y="847003"/>
                </a:lnTo>
                <a:lnTo>
                  <a:pt x="3753739" y="811263"/>
                </a:lnTo>
                <a:lnTo>
                  <a:pt x="3753739" y="312430"/>
                </a:lnTo>
                <a:lnTo>
                  <a:pt x="3755995" y="245102"/>
                </a:lnTo>
                <a:lnTo>
                  <a:pt x="3762775" y="206297"/>
                </a:lnTo>
                <a:lnTo>
                  <a:pt x="3805391" y="181753"/>
                </a:lnTo>
                <a:lnTo>
                  <a:pt x="4103798" y="181753"/>
                </a:lnTo>
                <a:lnTo>
                  <a:pt x="4099791" y="166612"/>
                </a:lnTo>
                <a:lnTo>
                  <a:pt x="4061852" y="101275"/>
                </a:lnTo>
                <a:lnTo>
                  <a:pt x="4032841" y="73015"/>
                </a:lnTo>
                <a:lnTo>
                  <a:pt x="3997134" y="47694"/>
                </a:lnTo>
                <a:lnTo>
                  <a:pt x="3955451" y="26826"/>
                </a:lnTo>
                <a:lnTo>
                  <a:pt x="3908524" y="11922"/>
                </a:lnTo>
                <a:lnTo>
                  <a:pt x="3856352" y="2980"/>
                </a:lnTo>
                <a:lnTo>
                  <a:pt x="3798931" y="0"/>
                </a:lnTo>
                <a:close/>
              </a:path>
              <a:path w="9749790" h="1119504">
                <a:moveTo>
                  <a:pt x="4124324" y="665990"/>
                </a:moveTo>
                <a:lnTo>
                  <a:pt x="3852521" y="665990"/>
                </a:lnTo>
                <a:lnTo>
                  <a:pt x="3852521" y="800980"/>
                </a:lnTo>
                <a:lnTo>
                  <a:pt x="3851934" y="841171"/>
                </a:lnTo>
                <a:lnTo>
                  <a:pt x="3847251" y="897364"/>
                </a:lnTo>
                <a:lnTo>
                  <a:pt x="3828519" y="931331"/>
                </a:lnTo>
                <a:lnTo>
                  <a:pt x="3803454" y="937301"/>
                </a:lnTo>
                <a:lnTo>
                  <a:pt x="4103230" y="937301"/>
                </a:lnTo>
                <a:lnTo>
                  <a:pt x="4116071" y="873019"/>
                </a:lnTo>
                <a:lnTo>
                  <a:pt x="4120656" y="825721"/>
                </a:lnTo>
                <a:lnTo>
                  <a:pt x="4123407" y="770662"/>
                </a:lnTo>
                <a:lnTo>
                  <a:pt x="4124219" y="715077"/>
                </a:lnTo>
                <a:lnTo>
                  <a:pt x="4124324" y="665990"/>
                </a:lnTo>
                <a:close/>
              </a:path>
              <a:path w="9749790" h="1119504">
                <a:moveTo>
                  <a:pt x="4103798" y="181753"/>
                </a:moveTo>
                <a:lnTo>
                  <a:pt x="3805391" y="181753"/>
                </a:lnTo>
                <a:lnTo>
                  <a:pt x="3818924" y="183017"/>
                </a:lnTo>
                <a:lnTo>
                  <a:pt x="3829837" y="186805"/>
                </a:lnTo>
                <a:lnTo>
                  <a:pt x="3850339" y="237444"/>
                </a:lnTo>
                <a:lnTo>
                  <a:pt x="3852465" y="299752"/>
                </a:lnTo>
                <a:lnTo>
                  <a:pt x="3852521" y="490204"/>
                </a:lnTo>
                <a:lnTo>
                  <a:pt x="4124324" y="490204"/>
                </a:lnTo>
                <a:lnTo>
                  <a:pt x="4124324" y="388187"/>
                </a:lnTo>
                <a:lnTo>
                  <a:pt x="4122791" y="317950"/>
                </a:lnTo>
                <a:lnTo>
                  <a:pt x="4118191" y="257609"/>
                </a:lnTo>
                <a:lnTo>
                  <a:pt x="4110524" y="207164"/>
                </a:lnTo>
                <a:lnTo>
                  <a:pt x="4103798" y="181753"/>
                </a:lnTo>
                <a:close/>
              </a:path>
              <a:path w="9749790" h="1119504">
                <a:moveTo>
                  <a:pt x="4673930" y="0"/>
                </a:moveTo>
                <a:lnTo>
                  <a:pt x="4631074" y="1865"/>
                </a:lnTo>
                <a:lnTo>
                  <a:pt x="4590963" y="7461"/>
                </a:lnTo>
                <a:lnTo>
                  <a:pt x="4553599" y="16790"/>
                </a:lnTo>
                <a:lnTo>
                  <a:pt x="4487442" y="46391"/>
                </a:lnTo>
                <a:lnTo>
                  <a:pt x="4434664" y="89175"/>
                </a:lnTo>
                <a:lnTo>
                  <a:pt x="4395866" y="144009"/>
                </a:lnTo>
                <a:lnTo>
                  <a:pt x="4372620" y="205538"/>
                </a:lnTo>
                <a:lnTo>
                  <a:pt x="4364261" y="269188"/>
                </a:lnTo>
                <a:lnTo>
                  <a:pt x="4362182" y="307463"/>
                </a:lnTo>
                <a:lnTo>
                  <a:pt x="4360698" y="353299"/>
                </a:lnTo>
                <a:lnTo>
                  <a:pt x="4359807" y="406695"/>
                </a:lnTo>
                <a:lnTo>
                  <a:pt x="4359511" y="467650"/>
                </a:lnTo>
                <a:lnTo>
                  <a:pt x="4359511" y="651404"/>
                </a:lnTo>
                <a:lnTo>
                  <a:pt x="4359821" y="713756"/>
                </a:lnTo>
                <a:lnTo>
                  <a:pt x="4360751" y="768151"/>
                </a:lnTo>
                <a:lnTo>
                  <a:pt x="4362302" y="814585"/>
                </a:lnTo>
                <a:lnTo>
                  <a:pt x="4364471" y="853057"/>
                </a:lnTo>
                <a:lnTo>
                  <a:pt x="4373190" y="916113"/>
                </a:lnTo>
                <a:lnTo>
                  <a:pt x="4397401" y="977474"/>
                </a:lnTo>
                <a:lnTo>
                  <a:pt x="4437650" y="1032715"/>
                </a:lnTo>
                <a:lnTo>
                  <a:pt x="4491397" y="1075008"/>
                </a:lnTo>
                <a:lnTo>
                  <a:pt x="4557654" y="1103196"/>
                </a:lnTo>
                <a:lnTo>
                  <a:pt x="4633033" y="1117292"/>
                </a:lnTo>
                <a:lnTo>
                  <a:pt x="4673930" y="1119054"/>
                </a:lnTo>
                <a:lnTo>
                  <a:pt x="4716781" y="1117189"/>
                </a:lnTo>
                <a:lnTo>
                  <a:pt x="4756890" y="1111593"/>
                </a:lnTo>
                <a:lnTo>
                  <a:pt x="4794256" y="1102264"/>
                </a:lnTo>
                <a:lnTo>
                  <a:pt x="4860407" y="1072663"/>
                </a:lnTo>
                <a:lnTo>
                  <a:pt x="4913185" y="1029879"/>
                </a:lnTo>
                <a:lnTo>
                  <a:pt x="4951988" y="975046"/>
                </a:lnTo>
                <a:lnTo>
                  <a:pt x="4967944" y="937301"/>
                </a:lnTo>
                <a:lnTo>
                  <a:pt x="4673281" y="937301"/>
                </a:lnTo>
                <a:lnTo>
                  <a:pt x="4660954" y="935932"/>
                </a:lnTo>
                <a:lnTo>
                  <a:pt x="4635488" y="899982"/>
                </a:lnTo>
                <a:lnTo>
                  <a:pt x="4631777" y="842273"/>
                </a:lnTo>
                <a:lnTo>
                  <a:pt x="4631314" y="799986"/>
                </a:lnTo>
                <a:lnTo>
                  <a:pt x="4631314" y="298504"/>
                </a:lnTo>
                <a:lnTo>
                  <a:pt x="4634140" y="232089"/>
                </a:lnTo>
                <a:lnTo>
                  <a:pt x="4648886" y="191273"/>
                </a:lnTo>
                <a:lnTo>
                  <a:pt x="4675218" y="181753"/>
                </a:lnTo>
                <a:lnTo>
                  <a:pt x="4967863" y="181753"/>
                </a:lnTo>
                <a:lnTo>
                  <a:pt x="4964618" y="171645"/>
                </a:lnTo>
                <a:lnTo>
                  <a:pt x="4932174" y="112771"/>
                </a:lnTo>
                <a:lnTo>
                  <a:pt x="4884965" y="63435"/>
                </a:lnTo>
                <a:lnTo>
                  <a:pt x="4824680" y="28187"/>
                </a:lnTo>
                <a:lnTo>
                  <a:pt x="4753581" y="7049"/>
                </a:lnTo>
                <a:lnTo>
                  <a:pt x="4714823" y="1762"/>
                </a:lnTo>
                <a:lnTo>
                  <a:pt x="4673930" y="0"/>
                </a:lnTo>
                <a:close/>
              </a:path>
              <a:path w="9749790" h="1119504">
                <a:moveTo>
                  <a:pt x="4967863" y="181753"/>
                </a:moveTo>
                <a:lnTo>
                  <a:pt x="4675218" y="181753"/>
                </a:lnTo>
                <a:lnTo>
                  <a:pt x="4686737" y="183059"/>
                </a:lnTo>
                <a:lnTo>
                  <a:pt x="4696117" y="186977"/>
                </a:lnTo>
                <a:lnTo>
                  <a:pt x="4714518" y="237063"/>
                </a:lnTo>
                <a:lnTo>
                  <a:pt x="4716537" y="298504"/>
                </a:lnTo>
                <a:lnTo>
                  <a:pt x="4716447" y="799986"/>
                </a:lnTo>
                <a:lnTo>
                  <a:pt x="4714602" y="869476"/>
                </a:lnTo>
                <a:lnTo>
                  <a:pt x="4708788" y="912087"/>
                </a:lnTo>
                <a:lnTo>
                  <a:pt x="4673281" y="937301"/>
                </a:lnTo>
                <a:lnTo>
                  <a:pt x="4967944" y="937301"/>
                </a:lnTo>
                <a:lnTo>
                  <a:pt x="4980916" y="880580"/>
                </a:lnTo>
                <a:lnTo>
                  <a:pt x="4985664" y="811598"/>
                </a:lnTo>
                <a:lnTo>
                  <a:pt x="4987150" y="765763"/>
                </a:lnTo>
                <a:lnTo>
                  <a:pt x="4988042" y="712364"/>
                </a:lnTo>
                <a:lnTo>
                  <a:pt x="4988340" y="651404"/>
                </a:lnTo>
                <a:lnTo>
                  <a:pt x="4988340" y="467650"/>
                </a:lnTo>
                <a:lnTo>
                  <a:pt x="4988031" y="405303"/>
                </a:lnTo>
                <a:lnTo>
                  <a:pt x="4987103" y="350911"/>
                </a:lnTo>
                <a:lnTo>
                  <a:pt x="4985556" y="304477"/>
                </a:lnTo>
                <a:lnTo>
                  <a:pt x="4983389" y="266002"/>
                </a:lnTo>
                <a:lnTo>
                  <a:pt x="4974666" y="202946"/>
                </a:lnTo>
                <a:lnTo>
                  <a:pt x="4967863" y="181753"/>
                </a:lnTo>
                <a:close/>
              </a:path>
              <a:path w="9749790" h="1119504">
                <a:moveTo>
                  <a:pt x="5586856" y="22554"/>
                </a:moveTo>
                <a:lnTo>
                  <a:pt x="5235149" y="22554"/>
                </a:lnTo>
                <a:lnTo>
                  <a:pt x="5235149" y="1096500"/>
                </a:lnTo>
                <a:lnTo>
                  <a:pt x="5472744" y="1096500"/>
                </a:lnTo>
                <a:lnTo>
                  <a:pt x="5473058" y="388051"/>
                </a:lnTo>
                <a:lnTo>
                  <a:pt x="5638499" y="388051"/>
                </a:lnTo>
                <a:lnTo>
                  <a:pt x="5619116" y="250871"/>
                </a:lnTo>
                <a:lnTo>
                  <a:pt x="5612508" y="199667"/>
                </a:lnTo>
                <a:lnTo>
                  <a:pt x="5605978" y="151235"/>
                </a:lnTo>
                <a:lnTo>
                  <a:pt x="5599526" y="105574"/>
                </a:lnTo>
                <a:lnTo>
                  <a:pt x="5593152" y="62681"/>
                </a:lnTo>
                <a:lnTo>
                  <a:pt x="5586856" y="22554"/>
                </a:lnTo>
                <a:close/>
              </a:path>
              <a:path w="9749790" h="1119504">
                <a:moveTo>
                  <a:pt x="5638499" y="388051"/>
                </a:moveTo>
                <a:lnTo>
                  <a:pt x="5473058" y="388051"/>
                </a:lnTo>
                <a:lnTo>
                  <a:pt x="5572814" y="1096500"/>
                </a:lnTo>
                <a:lnTo>
                  <a:pt x="5741322" y="1096500"/>
                </a:lnTo>
                <a:lnTo>
                  <a:pt x="5816002" y="524036"/>
                </a:lnTo>
                <a:lnTo>
                  <a:pt x="5657712" y="524036"/>
                </a:lnTo>
                <a:lnTo>
                  <a:pt x="5638499" y="388051"/>
                </a:lnTo>
                <a:close/>
              </a:path>
              <a:path w="9749790" h="1119504">
                <a:moveTo>
                  <a:pt x="6073815" y="371465"/>
                </a:moveTo>
                <a:lnTo>
                  <a:pt x="5835906" y="371465"/>
                </a:lnTo>
                <a:lnTo>
                  <a:pt x="5836220" y="1096500"/>
                </a:lnTo>
                <a:lnTo>
                  <a:pt x="6073815" y="1096500"/>
                </a:lnTo>
                <a:lnTo>
                  <a:pt x="6073815" y="371465"/>
                </a:lnTo>
                <a:close/>
              </a:path>
              <a:path w="9749790" h="1119504">
                <a:moveTo>
                  <a:pt x="6073815" y="22554"/>
                </a:moveTo>
                <a:lnTo>
                  <a:pt x="5720171" y="22554"/>
                </a:lnTo>
                <a:lnTo>
                  <a:pt x="5657712" y="524036"/>
                </a:lnTo>
                <a:lnTo>
                  <a:pt x="5816002" y="524036"/>
                </a:lnTo>
                <a:lnTo>
                  <a:pt x="5835906" y="371465"/>
                </a:lnTo>
                <a:lnTo>
                  <a:pt x="6073815" y="371465"/>
                </a:lnTo>
                <a:lnTo>
                  <a:pt x="6073815" y="22554"/>
                </a:lnTo>
                <a:close/>
              </a:path>
              <a:path w="9749790" h="1119504">
                <a:moveTo>
                  <a:pt x="6680068" y="22554"/>
                </a:moveTo>
                <a:lnTo>
                  <a:pt x="6328372" y="22554"/>
                </a:lnTo>
                <a:lnTo>
                  <a:pt x="6328372" y="1096500"/>
                </a:lnTo>
                <a:lnTo>
                  <a:pt x="6565957" y="1096500"/>
                </a:lnTo>
                <a:lnTo>
                  <a:pt x="6566281" y="388051"/>
                </a:lnTo>
                <a:lnTo>
                  <a:pt x="6731711" y="388051"/>
                </a:lnTo>
                <a:lnTo>
                  <a:pt x="6712329" y="250871"/>
                </a:lnTo>
                <a:lnTo>
                  <a:pt x="6705721" y="199667"/>
                </a:lnTo>
                <a:lnTo>
                  <a:pt x="6699191" y="151235"/>
                </a:lnTo>
                <a:lnTo>
                  <a:pt x="6692739" y="105574"/>
                </a:lnTo>
                <a:lnTo>
                  <a:pt x="6686365" y="62681"/>
                </a:lnTo>
                <a:lnTo>
                  <a:pt x="6680068" y="22554"/>
                </a:lnTo>
                <a:close/>
              </a:path>
              <a:path w="9749790" h="1119504">
                <a:moveTo>
                  <a:pt x="6731711" y="388051"/>
                </a:moveTo>
                <a:lnTo>
                  <a:pt x="6566281" y="388051"/>
                </a:lnTo>
                <a:lnTo>
                  <a:pt x="6666027" y="1096500"/>
                </a:lnTo>
                <a:lnTo>
                  <a:pt x="6834535" y="1096500"/>
                </a:lnTo>
                <a:lnTo>
                  <a:pt x="6909215" y="524036"/>
                </a:lnTo>
                <a:lnTo>
                  <a:pt x="6750925" y="524036"/>
                </a:lnTo>
                <a:lnTo>
                  <a:pt x="6731711" y="388051"/>
                </a:lnTo>
                <a:close/>
              </a:path>
              <a:path w="9749790" h="1119504">
                <a:moveTo>
                  <a:pt x="7167027" y="371465"/>
                </a:moveTo>
                <a:lnTo>
                  <a:pt x="6929118" y="371465"/>
                </a:lnTo>
                <a:lnTo>
                  <a:pt x="6929443" y="1096500"/>
                </a:lnTo>
                <a:lnTo>
                  <a:pt x="7167027" y="1096500"/>
                </a:lnTo>
                <a:lnTo>
                  <a:pt x="7167027" y="371465"/>
                </a:lnTo>
                <a:close/>
              </a:path>
              <a:path w="9749790" h="1119504">
                <a:moveTo>
                  <a:pt x="7167027" y="22554"/>
                </a:moveTo>
                <a:lnTo>
                  <a:pt x="6813394" y="22554"/>
                </a:lnTo>
                <a:lnTo>
                  <a:pt x="6750925" y="524036"/>
                </a:lnTo>
                <a:lnTo>
                  <a:pt x="6909215" y="524036"/>
                </a:lnTo>
                <a:lnTo>
                  <a:pt x="6929118" y="371465"/>
                </a:lnTo>
                <a:lnTo>
                  <a:pt x="7167027" y="371465"/>
                </a:lnTo>
                <a:lnTo>
                  <a:pt x="7167027" y="22554"/>
                </a:lnTo>
                <a:close/>
              </a:path>
              <a:path w="9749790" h="1119504">
                <a:moveTo>
                  <a:pt x="7728256" y="0"/>
                </a:moveTo>
                <a:lnTo>
                  <a:pt x="7685395" y="1865"/>
                </a:lnTo>
                <a:lnTo>
                  <a:pt x="7645285" y="7461"/>
                </a:lnTo>
                <a:lnTo>
                  <a:pt x="7607923" y="16790"/>
                </a:lnTo>
                <a:lnTo>
                  <a:pt x="7541768" y="46391"/>
                </a:lnTo>
                <a:lnTo>
                  <a:pt x="7488986" y="89175"/>
                </a:lnTo>
                <a:lnTo>
                  <a:pt x="7450187" y="144009"/>
                </a:lnTo>
                <a:lnTo>
                  <a:pt x="7426946" y="205538"/>
                </a:lnTo>
                <a:lnTo>
                  <a:pt x="7418587" y="269188"/>
                </a:lnTo>
                <a:lnTo>
                  <a:pt x="7416508" y="307463"/>
                </a:lnTo>
                <a:lnTo>
                  <a:pt x="7415023" y="353299"/>
                </a:lnTo>
                <a:lnTo>
                  <a:pt x="7414133" y="406695"/>
                </a:lnTo>
                <a:lnTo>
                  <a:pt x="7413837" y="467650"/>
                </a:lnTo>
                <a:lnTo>
                  <a:pt x="7413837" y="651404"/>
                </a:lnTo>
                <a:lnTo>
                  <a:pt x="7414146" y="713756"/>
                </a:lnTo>
                <a:lnTo>
                  <a:pt x="7415074" y="768151"/>
                </a:lnTo>
                <a:lnTo>
                  <a:pt x="7416623" y="814585"/>
                </a:lnTo>
                <a:lnTo>
                  <a:pt x="7418793" y="853057"/>
                </a:lnTo>
                <a:lnTo>
                  <a:pt x="7427514" y="916113"/>
                </a:lnTo>
                <a:lnTo>
                  <a:pt x="7451722" y="977474"/>
                </a:lnTo>
                <a:lnTo>
                  <a:pt x="7491976" y="1032715"/>
                </a:lnTo>
                <a:lnTo>
                  <a:pt x="7545723" y="1075008"/>
                </a:lnTo>
                <a:lnTo>
                  <a:pt x="7611980" y="1103196"/>
                </a:lnTo>
                <a:lnTo>
                  <a:pt x="7687359" y="1117292"/>
                </a:lnTo>
                <a:lnTo>
                  <a:pt x="7728256" y="1119054"/>
                </a:lnTo>
                <a:lnTo>
                  <a:pt x="7771105" y="1117189"/>
                </a:lnTo>
                <a:lnTo>
                  <a:pt x="7811212" y="1111593"/>
                </a:lnTo>
                <a:lnTo>
                  <a:pt x="7848578" y="1102264"/>
                </a:lnTo>
                <a:lnTo>
                  <a:pt x="7914733" y="1072663"/>
                </a:lnTo>
                <a:lnTo>
                  <a:pt x="7967511" y="1029879"/>
                </a:lnTo>
                <a:lnTo>
                  <a:pt x="8006309" y="975046"/>
                </a:lnTo>
                <a:lnTo>
                  <a:pt x="8022267" y="937301"/>
                </a:lnTo>
                <a:lnTo>
                  <a:pt x="7727607" y="937301"/>
                </a:lnTo>
                <a:lnTo>
                  <a:pt x="7715280" y="935932"/>
                </a:lnTo>
                <a:lnTo>
                  <a:pt x="7689814" y="899982"/>
                </a:lnTo>
                <a:lnTo>
                  <a:pt x="7686103" y="842273"/>
                </a:lnTo>
                <a:lnTo>
                  <a:pt x="7685640" y="799986"/>
                </a:lnTo>
                <a:lnTo>
                  <a:pt x="7685640" y="298504"/>
                </a:lnTo>
                <a:lnTo>
                  <a:pt x="7688462" y="232089"/>
                </a:lnTo>
                <a:lnTo>
                  <a:pt x="7703211" y="191273"/>
                </a:lnTo>
                <a:lnTo>
                  <a:pt x="7729544" y="181753"/>
                </a:lnTo>
                <a:lnTo>
                  <a:pt x="8022186" y="181753"/>
                </a:lnTo>
                <a:lnTo>
                  <a:pt x="8018943" y="171645"/>
                </a:lnTo>
                <a:lnTo>
                  <a:pt x="7986500" y="112771"/>
                </a:lnTo>
                <a:lnTo>
                  <a:pt x="7939287" y="63435"/>
                </a:lnTo>
                <a:lnTo>
                  <a:pt x="7879006" y="28187"/>
                </a:lnTo>
                <a:lnTo>
                  <a:pt x="7807903" y="7049"/>
                </a:lnTo>
                <a:lnTo>
                  <a:pt x="7769148" y="1762"/>
                </a:lnTo>
                <a:lnTo>
                  <a:pt x="7728256" y="0"/>
                </a:lnTo>
                <a:close/>
              </a:path>
              <a:path w="9749790" h="1119504">
                <a:moveTo>
                  <a:pt x="8022186" y="181753"/>
                </a:moveTo>
                <a:lnTo>
                  <a:pt x="7729544" y="181753"/>
                </a:lnTo>
                <a:lnTo>
                  <a:pt x="7741063" y="183059"/>
                </a:lnTo>
                <a:lnTo>
                  <a:pt x="7750443" y="186977"/>
                </a:lnTo>
                <a:lnTo>
                  <a:pt x="7768844" y="237063"/>
                </a:lnTo>
                <a:lnTo>
                  <a:pt x="7770862" y="298504"/>
                </a:lnTo>
                <a:lnTo>
                  <a:pt x="7770773" y="799986"/>
                </a:lnTo>
                <a:lnTo>
                  <a:pt x="7768924" y="869476"/>
                </a:lnTo>
                <a:lnTo>
                  <a:pt x="7763114" y="912087"/>
                </a:lnTo>
                <a:lnTo>
                  <a:pt x="7727607" y="937301"/>
                </a:lnTo>
                <a:lnTo>
                  <a:pt x="8022267" y="937301"/>
                </a:lnTo>
                <a:lnTo>
                  <a:pt x="8035242" y="880580"/>
                </a:lnTo>
                <a:lnTo>
                  <a:pt x="8039990" y="811598"/>
                </a:lnTo>
                <a:lnTo>
                  <a:pt x="8041476" y="765763"/>
                </a:lnTo>
                <a:lnTo>
                  <a:pt x="8042368" y="712364"/>
                </a:lnTo>
                <a:lnTo>
                  <a:pt x="8042666" y="651404"/>
                </a:lnTo>
                <a:lnTo>
                  <a:pt x="8042666" y="467650"/>
                </a:lnTo>
                <a:lnTo>
                  <a:pt x="8042356" y="405303"/>
                </a:lnTo>
                <a:lnTo>
                  <a:pt x="8041428" y="350911"/>
                </a:lnTo>
                <a:lnTo>
                  <a:pt x="8039879" y="304477"/>
                </a:lnTo>
                <a:lnTo>
                  <a:pt x="8037709" y="266002"/>
                </a:lnTo>
                <a:lnTo>
                  <a:pt x="8028988" y="202946"/>
                </a:lnTo>
                <a:lnTo>
                  <a:pt x="8022186" y="181753"/>
                </a:lnTo>
                <a:close/>
              </a:path>
              <a:path w="9749790" h="1119504">
                <a:moveTo>
                  <a:pt x="8516735" y="22554"/>
                </a:moveTo>
                <a:lnTo>
                  <a:pt x="8289475" y="22554"/>
                </a:lnTo>
                <a:lnTo>
                  <a:pt x="8289475" y="1096500"/>
                </a:lnTo>
                <a:lnTo>
                  <a:pt x="8516735" y="1096500"/>
                </a:lnTo>
                <a:lnTo>
                  <a:pt x="8516735" y="608285"/>
                </a:lnTo>
                <a:lnTo>
                  <a:pt x="8896357" y="608285"/>
                </a:lnTo>
                <a:lnTo>
                  <a:pt x="8896357" y="506131"/>
                </a:lnTo>
                <a:lnTo>
                  <a:pt x="8669097" y="506131"/>
                </a:lnTo>
                <a:lnTo>
                  <a:pt x="8516735" y="22554"/>
                </a:lnTo>
                <a:close/>
              </a:path>
              <a:path w="9749790" h="1119504">
                <a:moveTo>
                  <a:pt x="8896357" y="608285"/>
                </a:moveTo>
                <a:lnTo>
                  <a:pt x="8516735" y="608285"/>
                </a:lnTo>
                <a:lnTo>
                  <a:pt x="8658123" y="1096500"/>
                </a:lnTo>
                <a:lnTo>
                  <a:pt x="8896357" y="1096500"/>
                </a:lnTo>
                <a:lnTo>
                  <a:pt x="8896357" y="608285"/>
                </a:lnTo>
                <a:close/>
              </a:path>
              <a:path w="9749790" h="1119504">
                <a:moveTo>
                  <a:pt x="8896357" y="22554"/>
                </a:moveTo>
                <a:lnTo>
                  <a:pt x="8669097" y="22554"/>
                </a:lnTo>
                <a:lnTo>
                  <a:pt x="8669097" y="506131"/>
                </a:lnTo>
                <a:lnTo>
                  <a:pt x="8896357" y="506131"/>
                </a:lnTo>
                <a:lnTo>
                  <a:pt x="8896357" y="22554"/>
                </a:lnTo>
                <a:close/>
              </a:path>
              <a:path w="9749790" h="1119504">
                <a:moveTo>
                  <a:pt x="9389148" y="711758"/>
                </a:moveTo>
                <a:lnTo>
                  <a:pt x="9136706" y="711758"/>
                </a:lnTo>
                <a:lnTo>
                  <a:pt x="9136706" y="782080"/>
                </a:lnTo>
                <a:lnTo>
                  <a:pt x="9138199" y="839004"/>
                </a:lnTo>
                <a:lnTo>
                  <a:pt x="9142681" y="889043"/>
                </a:lnTo>
                <a:lnTo>
                  <a:pt x="9150148" y="932199"/>
                </a:lnTo>
                <a:lnTo>
                  <a:pt x="9175868" y="999857"/>
                </a:lnTo>
                <a:lnTo>
                  <a:pt x="9226387" y="1053921"/>
                </a:lnTo>
                <a:lnTo>
                  <a:pt x="9261634" y="1076595"/>
                </a:lnTo>
                <a:lnTo>
                  <a:pt x="9302207" y="1095170"/>
                </a:lnTo>
                <a:lnTo>
                  <a:pt x="9346776" y="1108438"/>
                </a:lnTo>
                <a:lnTo>
                  <a:pt x="9395341" y="1116400"/>
                </a:lnTo>
                <a:lnTo>
                  <a:pt x="9447900" y="1119054"/>
                </a:lnTo>
                <a:lnTo>
                  <a:pt x="9496078" y="1116753"/>
                </a:lnTo>
                <a:lnTo>
                  <a:pt x="9541189" y="1109851"/>
                </a:lnTo>
                <a:lnTo>
                  <a:pt x="9583236" y="1098346"/>
                </a:lnTo>
                <a:lnTo>
                  <a:pt x="9622220" y="1082239"/>
                </a:lnTo>
                <a:lnTo>
                  <a:pt x="9656618" y="1062733"/>
                </a:lnTo>
                <a:lnTo>
                  <a:pt x="9707137" y="1017129"/>
                </a:lnTo>
                <a:lnTo>
                  <a:pt x="9734693" y="960064"/>
                </a:lnTo>
                <a:lnTo>
                  <a:pt x="9739523" y="937301"/>
                </a:lnTo>
                <a:lnTo>
                  <a:pt x="9437566" y="937301"/>
                </a:lnTo>
                <a:lnTo>
                  <a:pt x="9425040" y="936223"/>
                </a:lnTo>
                <a:lnTo>
                  <a:pt x="9395138" y="908737"/>
                </a:lnTo>
                <a:lnTo>
                  <a:pt x="9389814" y="869931"/>
                </a:lnTo>
                <a:lnTo>
                  <a:pt x="9389148" y="842445"/>
                </a:lnTo>
                <a:lnTo>
                  <a:pt x="9389148" y="711758"/>
                </a:lnTo>
                <a:close/>
              </a:path>
              <a:path w="9749790" h="1119504">
                <a:moveTo>
                  <a:pt x="9423367" y="0"/>
                </a:moveTo>
                <a:lnTo>
                  <a:pt x="9376719" y="2010"/>
                </a:lnTo>
                <a:lnTo>
                  <a:pt x="9333622" y="8042"/>
                </a:lnTo>
                <a:lnTo>
                  <a:pt x="9294077" y="18098"/>
                </a:lnTo>
                <a:lnTo>
                  <a:pt x="9258084" y="32177"/>
                </a:lnTo>
                <a:lnTo>
                  <a:pt x="9199092" y="70567"/>
                </a:lnTo>
                <a:lnTo>
                  <a:pt x="9158988" y="121388"/>
                </a:lnTo>
                <a:lnTo>
                  <a:pt x="9135984" y="195024"/>
                </a:lnTo>
                <a:lnTo>
                  <a:pt x="9130235" y="244276"/>
                </a:lnTo>
                <a:lnTo>
                  <a:pt x="9128318" y="301823"/>
                </a:lnTo>
                <a:lnTo>
                  <a:pt x="9129669" y="342700"/>
                </a:lnTo>
                <a:lnTo>
                  <a:pt x="9140480" y="413013"/>
                </a:lnTo>
                <a:lnTo>
                  <a:pt x="9161461" y="468486"/>
                </a:lnTo>
                <a:lnTo>
                  <a:pt x="9188743" y="511604"/>
                </a:lnTo>
                <a:lnTo>
                  <a:pt x="9225243" y="546637"/>
                </a:lnTo>
                <a:lnTo>
                  <a:pt x="9292387" y="596720"/>
                </a:lnTo>
                <a:lnTo>
                  <a:pt x="9384750" y="660564"/>
                </a:lnTo>
                <a:lnTo>
                  <a:pt x="9421266" y="687387"/>
                </a:lnTo>
                <a:lnTo>
                  <a:pt x="9465973" y="726354"/>
                </a:lnTo>
                <a:lnTo>
                  <a:pt x="9484863" y="771966"/>
                </a:lnTo>
                <a:lnTo>
                  <a:pt x="9491156" y="850403"/>
                </a:lnTo>
                <a:lnTo>
                  <a:pt x="9490327" y="870637"/>
                </a:lnTo>
                <a:lnTo>
                  <a:pt x="9477920" y="915406"/>
                </a:lnTo>
                <a:lnTo>
                  <a:pt x="9437566" y="937301"/>
                </a:lnTo>
                <a:lnTo>
                  <a:pt x="9739523" y="937301"/>
                </a:lnTo>
                <a:lnTo>
                  <a:pt x="9742864" y="921551"/>
                </a:lnTo>
                <a:lnTo>
                  <a:pt x="9747765" y="875490"/>
                </a:lnTo>
                <a:lnTo>
                  <a:pt x="9749399" y="821880"/>
                </a:lnTo>
                <a:lnTo>
                  <a:pt x="9747513" y="762209"/>
                </a:lnTo>
                <a:lnTo>
                  <a:pt x="9741856" y="709487"/>
                </a:lnTo>
                <a:lnTo>
                  <a:pt x="9732429" y="663716"/>
                </a:lnTo>
                <a:lnTo>
                  <a:pt x="9719233" y="624896"/>
                </a:lnTo>
                <a:lnTo>
                  <a:pt x="9682827" y="568267"/>
                </a:lnTo>
                <a:lnTo>
                  <a:pt x="9621552" y="512125"/>
                </a:lnTo>
                <a:lnTo>
                  <a:pt x="9579719" y="480746"/>
                </a:lnTo>
                <a:lnTo>
                  <a:pt x="9530421" y="447160"/>
                </a:lnTo>
                <a:lnTo>
                  <a:pt x="9473659" y="411369"/>
                </a:lnTo>
                <a:lnTo>
                  <a:pt x="9445121" y="392853"/>
                </a:lnTo>
                <a:lnTo>
                  <a:pt x="9406711" y="360027"/>
                </a:lnTo>
                <a:lnTo>
                  <a:pt x="9386224" y="311862"/>
                </a:lnTo>
                <a:lnTo>
                  <a:pt x="9382688" y="264735"/>
                </a:lnTo>
                <a:lnTo>
                  <a:pt x="9383475" y="245152"/>
                </a:lnTo>
                <a:lnTo>
                  <a:pt x="9395284" y="202339"/>
                </a:lnTo>
                <a:lnTo>
                  <a:pt x="9432403" y="181753"/>
                </a:lnTo>
                <a:lnTo>
                  <a:pt x="9718147" y="181753"/>
                </a:lnTo>
                <a:lnTo>
                  <a:pt x="9713188" y="155078"/>
                </a:lnTo>
                <a:lnTo>
                  <a:pt x="9687343" y="98159"/>
                </a:lnTo>
                <a:lnTo>
                  <a:pt x="9637951" y="53883"/>
                </a:lnTo>
                <a:lnTo>
                  <a:pt x="9603812" y="35161"/>
                </a:lnTo>
                <a:lnTo>
                  <a:pt x="9564574" y="19781"/>
                </a:lnTo>
                <a:lnTo>
                  <a:pt x="9521419" y="8792"/>
                </a:lnTo>
                <a:lnTo>
                  <a:pt x="9474349" y="2198"/>
                </a:lnTo>
                <a:lnTo>
                  <a:pt x="9423367" y="0"/>
                </a:lnTo>
                <a:close/>
              </a:path>
              <a:path w="9749790" h="1119504">
                <a:moveTo>
                  <a:pt x="9718147" y="181753"/>
                </a:moveTo>
                <a:lnTo>
                  <a:pt x="9432403" y="181753"/>
                </a:lnTo>
                <a:lnTo>
                  <a:pt x="9442893" y="182707"/>
                </a:lnTo>
                <a:lnTo>
                  <a:pt x="9451772" y="185568"/>
                </a:lnTo>
                <a:lnTo>
                  <a:pt x="9471951" y="222385"/>
                </a:lnTo>
                <a:lnTo>
                  <a:pt x="9474293" y="264735"/>
                </a:lnTo>
                <a:lnTo>
                  <a:pt x="9474371" y="347591"/>
                </a:lnTo>
                <a:lnTo>
                  <a:pt x="9726803" y="347591"/>
                </a:lnTo>
                <a:lnTo>
                  <a:pt x="9726719" y="301823"/>
                </a:lnTo>
                <a:lnTo>
                  <a:pt x="9725291" y="245789"/>
                </a:lnTo>
                <a:lnTo>
                  <a:pt x="9720753" y="195771"/>
                </a:lnTo>
                <a:lnTo>
                  <a:pt x="9718147" y="181753"/>
                </a:lnTo>
                <a:close/>
              </a:path>
            </a:pathLst>
          </a:custGeom>
          <a:solidFill>
            <a:srgbClr val="000C3D"/>
          </a:solidFill>
        </p:spPr>
        <p:txBody>
          <a:bodyPr wrap="square" lIns="0" tIns="0" rIns="0" bIns="0" rtlCol="0"/>
          <a:lstStyle/>
          <a:p>
            <a:endParaRPr sz="1092"/>
          </a:p>
        </p:txBody>
      </p:sp>
      <p:sp>
        <p:nvSpPr>
          <p:cNvPr id="5" name="object 5"/>
          <p:cNvSpPr txBox="1">
            <a:spLocks noGrp="1"/>
          </p:cNvSpPr>
          <p:nvPr>
            <p:ph type="title"/>
          </p:nvPr>
        </p:nvSpPr>
        <p:spPr>
          <a:xfrm>
            <a:off x="3114681" y="4366283"/>
            <a:ext cx="5959644" cy="322631"/>
          </a:xfrm>
          <a:prstGeom prst="rect">
            <a:avLst/>
          </a:prstGeom>
        </p:spPr>
        <p:txBody>
          <a:bodyPr vert="horz" wrap="square" lIns="0" tIns="10012" rIns="0" bIns="0" rtlCol="0">
            <a:spAutoFit/>
          </a:bodyPr>
          <a:lstStyle/>
          <a:p>
            <a:pPr marL="7701">
              <a:lnSpc>
                <a:spcPct val="100000"/>
              </a:lnSpc>
              <a:spcBef>
                <a:spcPts val="79"/>
              </a:spcBef>
            </a:pPr>
            <a:r>
              <a:rPr sz="2031" i="1" spc="9" dirty="0">
                <a:solidFill>
                  <a:srgbClr val="000C3D"/>
                </a:solidFill>
                <a:latin typeface="Avenir"/>
                <a:cs typeface="Avenir"/>
              </a:rPr>
              <a:t>an </a:t>
            </a:r>
            <a:r>
              <a:rPr sz="2031" i="1" spc="6" dirty="0">
                <a:solidFill>
                  <a:srgbClr val="000C3D"/>
                </a:solidFill>
                <a:latin typeface="Avenir"/>
                <a:cs typeface="Avenir"/>
              </a:rPr>
              <a:t>innovative </a:t>
            </a:r>
            <a:r>
              <a:rPr sz="2031" i="1" spc="3" dirty="0">
                <a:solidFill>
                  <a:srgbClr val="000C3D"/>
                </a:solidFill>
                <a:latin typeface="Avenir"/>
                <a:cs typeface="Avenir"/>
              </a:rPr>
              <a:t>approach </a:t>
            </a:r>
            <a:r>
              <a:rPr sz="2031" i="1" spc="6" dirty="0">
                <a:solidFill>
                  <a:srgbClr val="000C3D"/>
                </a:solidFill>
                <a:latin typeface="Avenir"/>
                <a:cs typeface="Avenir"/>
              </a:rPr>
              <a:t>to inform equitable</a:t>
            </a:r>
            <a:r>
              <a:rPr sz="2031" i="1" spc="12" dirty="0">
                <a:solidFill>
                  <a:srgbClr val="000C3D"/>
                </a:solidFill>
                <a:latin typeface="Avenir"/>
                <a:cs typeface="Avenir"/>
              </a:rPr>
              <a:t> </a:t>
            </a:r>
            <a:r>
              <a:rPr sz="2031" i="1" spc="3" dirty="0">
                <a:solidFill>
                  <a:srgbClr val="000C3D"/>
                </a:solidFill>
                <a:latin typeface="Avenir"/>
                <a:cs typeface="Avenir"/>
              </a:rPr>
              <a:t>growth</a:t>
            </a:r>
            <a:endParaRPr sz="2031">
              <a:latin typeface="Avenir"/>
              <a:cs typeface="Avenir"/>
            </a:endParaRPr>
          </a:p>
        </p:txBody>
      </p:sp>
      <p:sp>
        <p:nvSpPr>
          <p:cNvPr id="6" name="object 6"/>
          <p:cNvSpPr/>
          <p:nvPr/>
        </p:nvSpPr>
        <p:spPr>
          <a:xfrm>
            <a:off x="6038855" y="5603212"/>
            <a:ext cx="114291" cy="107415"/>
          </a:xfrm>
          <a:prstGeom prst="rect">
            <a:avLst/>
          </a:prstGeom>
          <a:blipFill>
            <a:blip r:embed="rId2" cstate="print"/>
            <a:stretch>
              <a:fillRect/>
            </a:stretch>
          </a:blipFill>
        </p:spPr>
        <p:txBody>
          <a:bodyPr wrap="square" lIns="0" tIns="0" rIns="0" bIns="0" rtlCol="0"/>
          <a:lstStyle/>
          <a:p>
            <a:endParaRPr sz="1092"/>
          </a:p>
        </p:txBody>
      </p:sp>
      <p:sp>
        <p:nvSpPr>
          <p:cNvPr id="7" name="object 7"/>
          <p:cNvSpPr/>
          <p:nvPr/>
        </p:nvSpPr>
        <p:spPr>
          <a:xfrm>
            <a:off x="2260869" y="5244732"/>
            <a:ext cx="2997343" cy="889114"/>
          </a:xfrm>
          <a:custGeom>
            <a:avLst/>
            <a:gdLst/>
            <a:ahLst/>
            <a:cxnLst/>
            <a:rect l="l" t="t" r="r" b="b"/>
            <a:pathLst>
              <a:path w="4942840" h="1466215">
                <a:moveTo>
                  <a:pt x="0" y="1465923"/>
                </a:moveTo>
                <a:lnTo>
                  <a:pt x="4942257" y="1465923"/>
                </a:lnTo>
                <a:lnTo>
                  <a:pt x="4942257" y="0"/>
                </a:lnTo>
                <a:lnTo>
                  <a:pt x="0" y="0"/>
                </a:lnTo>
                <a:lnTo>
                  <a:pt x="0" y="1465923"/>
                </a:lnTo>
                <a:close/>
              </a:path>
            </a:pathLst>
          </a:custGeom>
          <a:solidFill>
            <a:srgbClr val="FFFFFF"/>
          </a:solidFill>
        </p:spPr>
        <p:txBody>
          <a:bodyPr wrap="square" lIns="0" tIns="0" rIns="0" bIns="0" rtlCol="0"/>
          <a:lstStyle/>
          <a:p>
            <a:endParaRPr sz="1092"/>
          </a:p>
        </p:txBody>
      </p:sp>
      <p:sp>
        <p:nvSpPr>
          <p:cNvPr id="8" name="object 8"/>
          <p:cNvSpPr/>
          <p:nvPr/>
        </p:nvSpPr>
        <p:spPr>
          <a:xfrm>
            <a:off x="2387860" y="5342851"/>
            <a:ext cx="2743007" cy="689888"/>
          </a:xfrm>
          <a:prstGeom prst="rect">
            <a:avLst/>
          </a:prstGeom>
          <a:blipFill>
            <a:blip r:embed="rId3" cstate="print"/>
            <a:stretch>
              <a:fillRect/>
            </a:stretch>
          </a:blipFill>
        </p:spPr>
        <p:txBody>
          <a:bodyPr wrap="square" lIns="0" tIns="0" rIns="0" bIns="0" rtlCol="0"/>
          <a:lstStyle/>
          <a:p>
            <a:endParaRPr sz="1092"/>
          </a:p>
        </p:txBody>
      </p:sp>
      <p:sp>
        <p:nvSpPr>
          <p:cNvPr id="9" name="object 9"/>
          <p:cNvSpPr/>
          <p:nvPr/>
        </p:nvSpPr>
        <p:spPr>
          <a:xfrm>
            <a:off x="6934141" y="5244732"/>
            <a:ext cx="2781104" cy="888937"/>
          </a:xfrm>
          <a:prstGeom prst="rect">
            <a:avLst/>
          </a:prstGeom>
          <a:blipFill>
            <a:blip r:embed="rId4" cstate="print"/>
            <a:stretch>
              <a:fillRect/>
            </a:stretch>
          </a:blipFill>
        </p:spPr>
        <p:txBody>
          <a:bodyPr wrap="square" lIns="0" tIns="0" rIns="0" bIns="0" rtlCol="0"/>
          <a:lstStyle/>
          <a:p>
            <a:endParaRPr sz="1092"/>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a:p>
            <a:endParaRPr lang="en-US" dirty="0"/>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a:p>
            <a:endParaRPr lang="en-US" dirty="0"/>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347712" y="1588019"/>
            <a:ext cx="3905253" cy="4007148"/>
          </a:xfrm>
        </p:spPr>
        <p:txBody>
          <a:bodyPr/>
          <a:lstStyle/>
          <a:p>
            <a:pPr>
              <a:spcAft>
                <a:spcPts val="600"/>
              </a:spcAft>
            </a:pPr>
            <a:r>
              <a:rPr lang="en-US" dirty="0"/>
              <a:t>Average download speeds (from Ookla) are relatively high across Arlington with the slowest average still above 100Mb (the newer standard for “broadband”)</a:t>
            </a:r>
          </a:p>
          <a:p>
            <a:pPr>
              <a:spcAft>
                <a:spcPts val="600"/>
              </a:spcAft>
            </a:pPr>
            <a:r>
              <a:rPr lang="en-US" dirty="0"/>
              <a:t>Ookla data only recently made available in 600-meter squares that we translated to block groups</a:t>
            </a:r>
          </a:p>
        </p:txBody>
      </p:sp>
      <p:pic>
        <p:nvPicPr>
          <p:cNvPr id="6" name="Picture 5" descr="Graphical user interface&#10;&#10;Description automatically generated">
            <a:extLst>
              <a:ext uri="{FF2B5EF4-FFF2-40B4-BE49-F238E27FC236}">
                <a16:creationId xmlns:a16="http://schemas.microsoft.com/office/drawing/2014/main" id="{46AA6EC4-B8A7-BC4A-938F-C886DED1642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292751"/>
          </a:xfrm>
          <a:prstGeom prst="rect">
            <a:avLst/>
          </a:prstGeom>
          <a:ln>
            <a:solidFill>
              <a:srgbClr val="000D3D"/>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7234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AEE237F1-3262-4044-9A39-8F1CAAA77A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7"/>
            <a:ext cx="4536069" cy="5310913"/>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2019850"/>
            <a:ext cx="3905253" cy="3999266"/>
          </a:xfrm>
        </p:spPr>
        <p:txBody>
          <a:bodyPr/>
          <a:lstStyle/>
          <a:p>
            <a:pPr>
              <a:spcAft>
                <a:spcPts val="600"/>
              </a:spcAft>
            </a:pPr>
            <a:r>
              <a:rPr lang="en-US" dirty="0"/>
              <a:t>However, specific areas can be identified that have a significantly lower level of broadband adoption the the rest of Arlington</a:t>
            </a:r>
          </a:p>
        </p:txBody>
      </p:sp>
      <p:sp>
        <p:nvSpPr>
          <p:cNvPr id="5" name="Oval 4">
            <a:extLst>
              <a:ext uri="{FF2B5EF4-FFF2-40B4-BE49-F238E27FC236}">
                <a16:creationId xmlns:a16="http://schemas.microsoft.com/office/drawing/2014/main" id="{75753DFD-6EFB-F240-B80F-57B64FA0FBD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60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0F777FCB-5A1D-AF47-9EF4-DCA746309E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0002" y="945218"/>
            <a:ext cx="4536069" cy="5364465"/>
          </a:xfrm>
          <a:prstGeom prst="rect">
            <a:avLst/>
          </a:prstGeom>
          <a:ln>
            <a:solidFill>
              <a:srgbClr val="000D3D"/>
            </a:solidFill>
          </a:ln>
          <a:effectLst>
            <a:outerShdw blurRad="508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p:txBody>
          <a:bodyPr/>
          <a:lstStyle/>
          <a:p>
            <a:r>
              <a:rPr lang="en-US" dirty="0"/>
              <a:t>Multiple Measures to Tell the Story</a:t>
            </a:r>
          </a:p>
        </p:txBody>
      </p:sp>
      <p:sp>
        <p:nvSpPr>
          <p:cNvPr id="4" name="Text Placeholder 3">
            <a:extLst>
              <a:ext uri="{FF2B5EF4-FFF2-40B4-BE49-F238E27FC236}">
                <a16:creationId xmlns:a16="http://schemas.microsoft.com/office/drawing/2014/main" id="{5F808632-6D8A-F741-8B62-F215A03FA4AE}"/>
              </a:ext>
            </a:extLst>
          </p:cNvPr>
          <p:cNvSpPr>
            <a:spLocks noGrp="1"/>
          </p:cNvSpPr>
          <p:nvPr>
            <p:ph type="body" sz="quarter" idx="15"/>
          </p:nvPr>
        </p:nvSpPr>
        <p:spPr>
          <a:xfrm>
            <a:off x="1280214" y="1727377"/>
            <a:ext cx="3905253" cy="3975617"/>
          </a:xfrm>
        </p:spPr>
        <p:txBody>
          <a:bodyPr/>
          <a:lstStyle/>
          <a:p>
            <a:pPr>
              <a:spcAft>
                <a:spcPts val="600"/>
              </a:spcAft>
            </a:pPr>
            <a:r>
              <a:rPr lang="en-US" sz="2000" dirty="0"/>
              <a:t>Calculated % or household income vs cost of 100Mb/s in every block group</a:t>
            </a:r>
          </a:p>
          <a:p>
            <a:pPr>
              <a:spcAft>
                <a:spcPts val="600"/>
              </a:spcAft>
            </a:pPr>
            <a:r>
              <a:rPr lang="en-US" sz="2000" dirty="0"/>
              <a:t>These areas of lowest broadband adoption appear to directly correlate with the areas having the highest ratio of household income to the cost of broadband, indicating an economic issue, as opposed to an issue of availability.</a:t>
            </a:r>
          </a:p>
        </p:txBody>
      </p:sp>
      <p:sp>
        <p:nvSpPr>
          <p:cNvPr id="6" name="Oval 5">
            <a:extLst>
              <a:ext uri="{FF2B5EF4-FFF2-40B4-BE49-F238E27FC236}">
                <a16:creationId xmlns:a16="http://schemas.microsoft.com/office/drawing/2014/main" id="{65825053-2138-704D-8B55-39E4A1543791}"/>
              </a:ext>
            </a:extLst>
          </p:cNvPr>
          <p:cNvSpPr/>
          <p:nvPr/>
        </p:nvSpPr>
        <p:spPr>
          <a:xfrm>
            <a:off x="7196537" y="342900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80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20C3AA-E8C0-0740-9D2A-A5C203160F90}"/>
              </a:ext>
            </a:extLst>
          </p:cNvPr>
          <p:cNvSpPr>
            <a:spLocks noGrp="1"/>
          </p:cNvSpPr>
          <p:nvPr>
            <p:ph type="body" sz="quarter" idx="13"/>
          </p:nvPr>
        </p:nvSpPr>
        <p:spPr/>
        <p:txBody>
          <a:bodyPr/>
          <a:lstStyle/>
          <a:p>
            <a:r>
              <a:rPr lang="en-US" dirty="0"/>
              <a:t>EQUITY OF ACCESS TO BROADBAND</a:t>
            </a:r>
          </a:p>
        </p:txBody>
      </p:sp>
      <p:sp>
        <p:nvSpPr>
          <p:cNvPr id="3" name="Text Placeholder 2">
            <a:extLst>
              <a:ext uri="{FF2B5EF4-FFF2-40B4-BE49-F238E27FC236}">
                <a16:creationId xmlns:a16="http://schemas.microsoft.com/office/drawing/2014/main" id="{08AEEDEB-C91B-BB43-8844-13DCBF63380E}"/>
              </a:ext>
            </a:extLst>
          </p:cNvPr>
          <p:cNvSpPr>
            <a:spLocks noGrp="1"/>
          </p:cNvSpPr>
          <p:nvPr>
            <p:ph type="body" sz="quarter" idx="14"/>
          </p:nvPr>
        </p:nvSpPr>
        <p:spPr>
          <a:xfrm>
            <a:off x="887183" y="838883"/>
            <a:ext cx="10575925" cy="650875"/>
          </a:xfrm>
        </p:spPr>
        <p:txBody>
          <a:bodyPr/>
          <a:lstStyle/>
          <a:p>
            <a:r>
              <a:rPr lang="en-US" dirty="0"/>
              <a:t>The Digital Equity Index (DEI)</a:t>
            </a:r>
            <a:br>
              <a:rPr lang="en-US" dirty="0"/>
            </a:br>
            <a:r>
              <a:rPr lang="en-US" sz="2000" dirty="0"/>
              <a:t>Combine these with other socio-economic variables to create completely new metric</a:t>
            </a:r>
            <a:endParaRPr lang="en-US" dirty="0"/>
          </a:p>
        </p:txBody>
      </p:sp>
      <p:pic>
        <p:nvPicPr>
          <p:cNvPr id="5" name="Picture 4" descr="Graphical user interface&#10;&#10;Description automatically generated">
            <a:extLst>
              <a:ext uri="{FF2B5EF4-FFF2-40B4-BE49-F238E27FC236}">
                <a16:creationId xmlns:a16="http://schemas.microsoft.com/office/drawing/2014/main" id="{DD645BF4-A1DE-9E4C-B687-A7EF1FEDD6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8790" b="36656"/>
          <a:stretch/>
        </p:blipFill>
        <p:spPr>
          <a:xfrm>
            <a:off x="951945"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pic>
        <p:nvPicPr>
          <p:cNvPr id="6" name="Picture 5" descr="Graphical user interface&#10;&#10;Description automatically generated">
            <a:extLst>
              <a:ext uri="{FF2B5EF4-FFF2-40B4-BE49-F238E27FC236}">
                <a16:creationId xmlns:a16="http://schemas.microsoft.com/office/drawing/2014/main" id="{86B00847-2393-DF49-B540-A02151F764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8452" b="37116"/>
          <a:stretch/>
        </p:blipFill>
        <p:spPr>
          <a:xfrm>
            <a:off x="5995609" y="1730829"/>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9196D81D-2D72-A647-9647-05F5D9F4F3A6}"/>
              </a:ext>
            </a:extLst>
          </p:cNvPr>
          <p:cNvSpPr/>
          <p:nvPr/>
        </p:nvSpPr>
        <p:spPr>
          <a:xfrm>
            <a:off x="7102144" y="270401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BC6F9E5-AAA0-3648-8BD1-3B88567A9F96}"/>
              </a:ext>
            </a:extLst>
          </p:cNvPr>
          <p:cNvSpPr/>
          <p:nvPr/>
        </p:nvSpPr>
        <p:spPr>
          <a:xfrm>
            <a:off x="2062834" y="2679841"/>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a:extLst>
              <a:ext uri="{FF2B5EF4-FFF2-40B4-BE49-F238E27FC236}">
                <a16:creationId xmlns:a16="http://schemas.microsoft.com/office/drawing/2014/main" id="{FCF8A818-BDE0-FE4F-B251-D6FCF55C6B5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8408" b="37501"/>
          <a:stretch/>
        </p:blipFill>
        <p:spPr>
          <a:xfrm>
            <a:off x="951945" y="4025376"/>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0" name="Oval 9">
            <a:extLst>
              <a:ext uri="{FF2B5EF4-FFF2-40B4-BE49-F238E27FC236}">
                <a16:creationId xmlns:a16="http://schemas.microsoft.com/office/drawing/2014/main" id="{3E904C28-12E8-8D49-85B4-6731AE79470F}"/>
              </a:ext>
            </a:extLst>
          </p:cNvPr>
          <p:cNvSpPr/>
          <p:nvPr/>
        </p:nvSpPr>
        <p:spPr>
          <a:xfrm>
            <a:off x="2052190" y="4969806"/>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iagram&#10;&#10;Description automatically generated">
            <a:extLst>
              <a:ext uri="{FF2B5EF4-FFF2-40B4-BE49-F238E27FC236}">
                <a16:creationId xmlns:a16="http://schemas.microsoft.com/office/drawing/2014/main" id="{A73137AA-282D-564D-A810-1D2B491B097A}"/>
              </a:ext>
            </a:extLst>
          </p:cNvPr>
          <p:cNvPicPr>
            <a:picLocks noChangeAspect="1"/>
          </p:cNvPicPr>
          <p:nvPr/>
        </p:nvPicPr>
        <p:blipFill rotWithShape="1">
          <a:blip r:embed="rId6"/>
          <a:srcRect l="492" t="1738" r="3299" b="1495"/>
          <a:stretch/>
        </p:blipFill>
        <p:spPr>
          <a:xfrm>
            <a:off x="6651734" y="4320945"/>
            <a:ext cx="4536069" cy="1828800"/>
          </a:xfrm>
          <a:prstGeom prst="rect">
            <a:avLst/>
          </a:prstGeom>
          <a:ln>
            <a:solidFill>
              <a:srgbClr val="000D3D"/>
            </a:solidFill>
          </a:ln>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7E17AA6E-3DCD-A845-A512-CA3D20FE5CF7}"/>
              </a:ext>
            </a:extLst>
          </p:cNvPr>
          <p:cNvSpPr/>
          <p:nvPr/>
        </p:nvSpPr>
        <p:spPr>
          <a:xfrm>
            <a:off x="7618115" y="5282970"/>
            <a:ext cx="572373" cy="57237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9F14809-76B4-EC40-84CA-20B00AB01313}"/>
              </a:ext>
            </a:extLst>
          </p:cNvPr>
          <p:cNvSpPr/>
          <p:nvPr/>
        </p:nvSpPr>
        <p:spPr>
          <a:xfrm rot="2005047">
            <a:off x="5622545" y="3669114"/>
            <a:ext cx="746129" cy="712524"/>
          </a:xfrm>
          <a:prstGeom prst="right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DF628BC-429C-D340-8735-12D08BAFE962}"/>
              </a:ext>
            </a:extLst>
          </p:cNvPr>
          <p:cNvSpPr/>
          <p:nvPr/>
        </p:nvSpPr>
        <p:spPr>
          <a:xfrm>
            <a:off x="838199"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8" name="Oval 17">
            <a:extLst>
              <a:ext uri="{FF2B5EF4-FFF2-40B4-BE49-F238E27FC236}">
                <a16:creationId xmlns:a16="http://schemas.microsoft.com/office/drawing/2014/main" id="{7E27AB80-1D88-2245-BC1B-CA0950453A7D}"/>
              </a:ext>
            </a:extLst>
          </p:cNvPr>
          <p:cNvSpPr/>
          <p:nvPr/>
        </p:nvSpPr>
        <p:spPr>
          <a:xfrm>
            <a:off x="5881862" y="1526177"/>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9" name="Oval 18">
            <a:extLst>
              <a:ext uri="{FF2B5EF4-FFF2-40B4-BE49-F238E27FC236}">
                <a16:creationId xmlns:a16="http://schemas.microsoft.com/office/drawing/2014/main" id="{4BAB18CC-47A6-0245-981C-766CAF5C4C91}"/>
              </a:ext>
            </a:extLst>
          </p:cNvPr>
          <p:cNvSpPr/>
          <p:nvPr/>
        </p:nvSpPr>
        <p:spPr>
          <a:xfrm>
            <a:off x="838199"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F228AE31-F3CB-5945-8857-9C0EA3F18CC5}"/>
              </a:ext>
            </a:extLst>
          </p:cNvPr>
          <p:cNvSpPr/>
          <p:nvPr/>
        </p:nvSpPr>
        <p:spPr>
          <a:xfrm>
            <a:off x="6549923" y="4090784"/>
            <a:ext cx="409303" cy="409303"/>
          </a:xfrm>
          <a:prstGeom prst="ellipse">
            <a:avLst/>
          </a:prstGeom>
          <a:solidFill>
            <a:srgbClr val="000D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29635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16C4C0-2F50-3340-887E-6A37B4CE0F84}"/>
              </a:ext>
            </a:extLst>
          </p:cNvPr>
          <p:cNvSpPr/>
          <p:nvPr/>
        </p:nvSpPr>
        <p:spPr>
          <a:xfrm>
            <a:off x="696686" y="1924594"/>
            <a:ext cx="10894423" cy="3570515"/>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31B3367B-F8EB-8046-9F19-01C075D7C825}"/>
              </a:ext>
            </a:extLst>
          </p:cNvPr>
          <p:cNvSpPr>
            <a:spLocks noGrp="1"/>
          </p:cNvSpPr>
          <p:nvPr>
            <p:ph type="body" sz="quarter" idx="13"/>
          </p:nvPr>
        </p:nvSpPr>
        <p:spPr/>
        <p:txBody>
          <a:bodyPr/>
          <a:lstStyle/>
          <a:p>
            <a:r>
              <a:rPr lang="en-US" dirty="0"/>
              <a:t>EQUITY &amp; STABILITY OF STAPLE FOODS ACCESS</a:t>
            </a:r>
          </a:p>
          <a:p>
            <a:endParaRPr lang="en-US" dirty="0"/>
          </a:p>
          <a:p>
            <a:endParaRPr lang="en-US" dirty="0"/>
          </a:p>
        </p:txBody>
      </p:sp>
      <p:sp>
        <p:nvSpPr>
          <p:cNvPr id="3" name="Text Placeholder 2">
            <a:extLst>
              <a:ext uri="{FF2B5EF4-FFF2-40B4-BE49-F238E27FC236}">
                <a16:creationId xmlns:a16="http://schemas.microsoft.com/office/drawing/2014/main" id="{351A45C4-6950-554E-98EF-9F54CB8843EB}"/>
              </a:ext>
            </a:extLst>
          </p:cNvPr>
          <p:cNvSpPr>
            <a:spLocks noGrp="1"/>
          </p:cNvSpPr>
          <p:nvPr>
            <p:ph type="body" sz="quarter" idx="14"/>
          </p:nvPr>
        </p:nvSpPr>
        <p:spPr/>
        <p:txBody>
          <a:bodyPr/>
          <a:lstStyle/>
          <a:p>
            <a:r>
              <a:rPr lang="en-US" dirty="0"/>
              <a:t>Relative access to individual food items using a gravity index</a:t>
            </a:r>
            <a:br>
              <a:rPr lang="en-US" dirty="0"/>
            </a:br>
            <a:r>
              <a:rPr lang="en-US" dirty="0"/>
              <a:t>Items can be combined to create culture-specific food baskets</a:t>
            </a:r>
          </a:p>
        </p:txBody>
      </p:sp>
      <p:sp>
        <p:nvSpPr>
          <p:cNvPr id="5" name="object 4">
            <a:extLst>
              <a:ext uri="{FF2B5EF4-FFF2-40B4-BE49-F238E27FC236}">
                <a16:creationId xmlns:a16="http://schemas.microsoft.com/office/drawing/2014/main" id="{34E8098E-5C17-1D4D-A89A-48932B0792C5}"/>
              </a:ext>
            </a:extLst>
          </p:cNvPr>
          <p:cNvSpPr/>
          <p:nvPr/>
        </p:nvSpPr>
        <p:spPr>
          <a:xfrm>
            <a:off x="887183" y="2377439"/>
            <a:ext cx="3300244" cy="2667638"/>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1947652-020F-814A-91F3-4413DF09FFB9}"/>
              </a:ext>
            </a:extLst>
          </p:cNvPr>
          <p:cNvSpPr/>
          <p:nvPr/>
        </p:nvSpPr>
        <p:spPr>
          <a:xfrm>
            <a:off x="4371088" y="2377439"/>
            <a:ext cx="3528501" cy="2772404"/>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641E7FEA-FBB0-9948-9B4B-9645F0F596DB}"/>
              </a:ext>
            </a:extLst>
          </p:cNvPr>
          <p:cNvSpPr/>
          <p:nvPr/>
        </p:nvSpPr>
        <p:spPr>
          <a:xfrm>
            <a:off x="8083250" y="2377439"/>
            <a:ext cx="3397161" cy="269769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5296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dirty="0"/>
              <a:t>Relative access using travel times and a gravity index</a:t>
            </a:r>
          </a:p>
        </p:txBody>
      </p:sp>
      <p:pic>
        <p:nvPicPr>
          <p:cNvPr id="8" name="Picture 7" descr="Diagram&#10;&#10;Description automatically generated">
            <a:extLst>
              <a:ext uri="{FF2B5EF4-FFF2-40B4-BE49-F238E27FC236}">
                <a16:creationId xmlns:a16="http://schemas.microsoft.com/office/drawing/2014/main" id="{858E2B3F-F39F-C94E-B38C-451978D3510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3184" y="1667720"/>
            <a:ext cx="6145631" cy="4446667"/>
          </a:xfrm>
          <a:prstGeom prst="rect">
            <a:avLst/>
          </a:prstGeom>
        </p:spPr>
      </p:pic>
    </p:spTree>
    <p:extLst>
      <p:ext uri="{BB962C8B-B14F-4D97-AF65-F5344CB8AC3E}">
        <p14:creationId xmlns:p14="http://schemas.microsoft.com/office/powerpoint/2010/main" val="3505210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3D447A-C47D-3C4C-ACAB-802C60D1E544}"/>
              </a:ext>
            </a:extLst>
          </p:cNvPr>
          <p:cNvSpPr>
            <a:spLocks noGrp="1"/>
          </p:cNvSpPr>
          <p:nvPr>
            <p:ph type="body" sz="quarter" idx="13"/>
          </p:nvPr>
        </p:nvSpPr>
        <p:spPr/>
        <p:txBody>
          <a:bodyPr/>
          <a:lstStyle/>
          <a:p>
            <a:r>
              <a:rPr lang="en-US" cap="all" dirty="0"/>
              <a:t>Equity &amp; Stability of Staple Foods Access</a:t>
            </a:r>
          </a:p>
        </p:txBody>
      </p:sp>
      <p:sp>
        <p:nvSpPr>
          <p:cNvPr id="3" name="Text Placeholder 2">
            <a:extLst>
              <a:ext uri="{FF2B5EF4-FFF2-40B4-BE49-F238E27FC236}">
                <a16:creationId xmlns:a16="http://schemas.microsoft.com/office/drawing/2014/main" id="{D260EF3B-9E83-BC46-9B72-36726CBB3FA5}"/>
              </a:ext>
            </a:extLst>
          </p:cNvPr>
          <p:cNvSpPr>
            <a:spLocks noGrp="1"/>
          </p:cNvSpPr>
          <p:nvPr>
            <p:ph type="body" sz="quarter" idx="14"/>
          </p:nvPr>
        </p:nvSpPr>
        <p:spPr/>
        <p:txBody>
          <a:bodyPr/>
          <a:lstStyle/>
          <a:p>
            <a:r>
              <a:rPr lang="en-US" sz="2400" dirty="0"/>
              <a:t>Two Measures of Food Insecurity: Feeding America (National – adjusted to Census  Tracts) and Capital Area Food Bank (Feeding America Local)</a:t>
            </a:r>
          </a:p>
          <a:p>
            <a:endParaRPr lang="en-US" sz="2400" dirty="0"/>
          </a:p>
        </p:txBody>
      </p:sp>
      <p:sp>
        <p:nvSpPr>
          <p:cNvPr id="5" name="object 4">
            <a:extLst>
              <a:ext uri="{FF2B5EF4-FFF2-40B4-BE49-F238E27FC236}">
                <a16:creationId xmlns:a16="http://schemas.microsoft.com/office/drawing/2014/main" id="{1202E9AE-EFBB-C443-BADB-74B7C65E315B}"/>
              </a:ext>
            </a:extLst>
          </p:cNvPr>
          <p:cNvSpPr/>
          <p:nvPr/>
        </p:nvSpPr>
        <p:spPr>
          <a:xfrm>
            <a:off x="1098558" y="1746058"/>
            <a:ext cx="4902980" cy="4529909"/>
          </a:xfrm>
          <a:prstGeom prst="rect">
            <a:avLst/>
          </a:prstGeom>
          <a:blipFill>
            <a:blip r:embed="rId2"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6" name="object 5">
            <a:extLst>
              <a:ext uri="{FF2B5EF4-FFF2-40B4-BE49-F238E27FC236}">
                <a16:creationId xmlns:a16="http://schemas.microsoft.com/office/drawing/2014/main" id="{A75FD2D6-5878-F74F-9690-7A16B5063145}"/>
              </a:ext>
            </a:extLst>
          </p:cNvPr>
          <p:cNvSpPr/>
          <p:nvPr/>
        </p:nvSpPr>
        <p:spPr>
          <a:xfrm>
            <a:off x="6333750" y="1785620"/>
            <a:ext cx="5129358" cy="4424857"/>
          </a:xfrm>
          <a:prstGeom prst="rect">
            <a:avLst/>
          </a:prstGeom>
          <a:blipFill>
            <a:blip r:embed="rId3" cstate="print"/>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a:p>
        </p:txBody>
      </p:sp>
    </p:spTree>
    <p:extLst>
      <p:ext uri="{BB962C8B-B14F-4D97-AF65-F5344CB8AC3E}">
        <p14:creationId xmlns:p14="http://schemas.microsoft.com/office/powerpoint/2010/main" val="1624207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dirty="0"/>
              <a:t>Translation of Census Demographics to New Geographies</a:t>
            </a:r>
          </a:p>
        </p:txBody>
      </p:sp>
      <p:sp>
        <p:nvSpPr>
          <p:cNvPr id="5" name="object 3">
            <a:extLst>
              <a:ext uri="{FF2B5EF4-FFF2-40B4-BE49-F238E27FC236}">
                <a16:creationId xmlns:a16="http://schemas.microsoft.com/office/drawing/2014/main" id="{07F5BCF9-CA33-374E-92B7-04381641601A}"/>
              </a:ext>
            </a:extLst>
          </p:cNvPr>
          <p:cNvSpPr/>
          <p:nvPr/>
        </p:nvSpPr>
        <p:spPr>
          <a:xfrm>
            <a:off x="1114550" y="1554480"/>
            <a:ext cx="10121189" cy="4389120"/>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253938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943100" y="1412421"/>
            <a:ext cx="8205107"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6" name="object 3">
            <a:extLst>
              <a:ext uri="{FF2B5EF4-FFF2-40B4-BE49-F238E27FC236}">
                <a16:creationId xmlns:a16="http://schemas.microsoft.com/office/drawing/2014/main" id="{ED9B3CFC-66CD-1F49-94B5-5FAD4E5C9391}"/>
              </a:ext>
            </a:extLst>
          </p:cNvPr>
          <p:cNvSpPr/>
          <p:nvPr/>
        </p:nvSpPr>
        <p:spPr>
          <a:xfrm>
            <a:off x="2000988" y="1496583"/>
            <a:ext cx="8073742" cy="4616246"/>
          </a:xfrm>
          <a:prstGeom prst="rect">
            <a:avLst/>
          </a:prstGeom>
          <a:blipFill>
            <a:blip r:embed="rId2" cstate="print">
              <a:extLst>
                <a:ext uri="{28A0092B-C50C-407E-A947-70E740481C1C}">
                  <a14:useLocalDpi xmlns:a14="http://schemas.microsoft.com/office/drawing/2010/main"/>
                </a:ext>
              </a:extLst>
            </a:blip>
            <a:stretch>
              <a:fillRect/>
            </a:stretch>
          </a:blipFill>
          <a:ln>
            <a:noFill/>
          </a:ln>
          <a:effectLst/>
        </p:spPr>
        <p:txBody>
          <a:bodyPr wrap="square" lIns="0" tIns="0" rIns="0" bIns="0" rtlCol="0"/>
          <a:lstStyle/>
          <a:p>
            <a:endParaRPr sz="1092"/>
          </a:p>
        </p:txBody>
      </p:sp>
    </p:spTree>
    <p:extLst>
      <p:ext uri="{BB962C8B-B14F-4D97-AF65-F5344CB8AC3E}">
        <p14:creationId xmlns:p14="http://schemas.microsoft.com/office/powerpoint/2010/main" val="360827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ADFBE8-5E7E-5844-87ED-51B41F225F24}"/>
              </a:ext>
            </a:extLst>
          </p:cNvPr>
          <p:cNvSpPr/>
          <p:nvPr/>
        </p:nvSpPr>
        <p:spPr>
          <a:xfrm>
            <a:off x="1747157" y="1412421"/>
            <a:ext cx="8711293" cy="4874079"/>
          </a:xfrm>
          <a:prstGeom prst="rect">
            <a:avLst/>
          </a:prstGeom>
          <a:solidFill>
            <a:schemeClr val="bg1"/>
          </a:solidFill>
          <a:ln>
            <a:solidFill>
              <a:srgbClr val="000D3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Translation of Census Demographics to New Geographies</a:t>
            </a:r>
          </a:p>
        </p:txBody>
      </p:sp>
      <p:sp>
        <p:nvSpPr>
          <p:cNvPr id="7" name="object 3">
            <a:extLst>
              <a:ext uri="{FF2B5EF4-FFF2-40B4-BE49-F238E27FC236}">
                <a16:creationId xmlns:a16="http://schemas.microsoft.com/office/drawing/2014/main" id="{0152D1D0-292E-6648-AB37-F59D35926775}"/>
              </a:ext>
            </a:extLst>
          </p:cNvPr>
          <p:cNvSpPr/>
          <p:nvPr/>
        </p:nvSpPr>
        <p:spPr>
          <a:xfrm>
            <a:off x="1870682" y="1481425"/>
            <a:ext cx="8450635" cy="473607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3268552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E9CCB-2B79-BC4A-A13E-F5DF4BF9B4B2}"/>
              </a:ext>
            </a:extLst>
          </p:cNvPr>
          <p:cNvSpPr>
            <a:spLocks noGrp="1"/>
          </p:cNvSpPr>
          <p:nvPr>
            <p:ph type="body" sz="quarter" idx="13"/>
          </p:nvPr>
        </p:nvSpPr>
        <p:spPr/>
        <p:txBody>
          <a:bodyPr/>
          <a:lstStyle/>
          <a:p>
            <a:r>
              <a:rPr lang="en-US" dirty="0"/>
              <a:t>Two Data Commons Projects</a:t>
            </a:r>
          </a:p>
        </p:txBody>
      </p:sp>
      <p:sp>
        <p:nvSpPr>
          <p:cNvPr id="3" name="Text Placeholder 2">
            <a:extLst>
              <a:ext uri="{FF2B5EF4-FFF2-40B4-BE49-F238E27FC236}">
                <a16:creationId xmlns:a16="http://schemas.microsoft.com/office/drawing/2014/main" id="{0E8C1EA1-7F69-EB42-B4C8-3A0F4D586BB6}"/>
              </a:ext>
            </a:extLst>
          </p:cNvPr>
          <p:cNvSpPr>
            <a:spLocks noGrp="1"/>
          </p:cNvSpPr>
          <p:nvPr>
            <p:ph type="body" sz="quarter" idx="14"/>
          </p:nvPr>
        </p:nvSpPr>
        <p:spPr>
          <a:xfrm>
            <a:off x="887183" y="838884"/>
            <a:ext cx="10575925" cy="1036808"/>
          </a:xfrm>
        </p:spPr>
        <p:txBody>
          <a:bodyPr/>
          <a:lstStyle/>
          <a:p>
            <a:r>
              <a:rPr lang="en-US" sz="1400" dirty="0"/>
              <a:t>1. Social Impact Data Commons to Inform Equitable Growth (Mastercard Center for Inclusive Growth) – National Capital Region</a:t>
            </a:r>
          </a:p>
          <a:p>
            <a:r>
              <a:rPr lang="en-US" sz="1400" dirty="0"/>
              <a:t>2. Data Commons to Support Department of Health Strategic Plans (Virginia Department of Health) – State of Virginia</a:t>
            </a:r>
          </a:p>
          <a:p>
            <a:r>
              <a:rPr lang="en-US" sz="1400" b="1" dirty="0"/>
              <a:t>Both applying the CLD Process to discover data needs</a:t>
            </a:r>
          </a:p>
        </p:txBody>
      </p:sp>
      <p:pic>
        <p:nvPicPr>
          <p:cNvPr id="6" name="Picture 5" descr="Graphical user interface&#10;&#10;Description automatically generated">
            <a:extLst>
              <a:ext uri="{FF2B5EF4-FFF2-40B4-BE49-F238E27FC236}">
                <a16:creationId xmlns:a16="http://schemas.microsoft.com/office/drawing/2014/main" id="{1AC0A7E7-C530-454F-B1B8-7D579D23D0BD}"/>
              </a:ext>
            </a:extLst>
          </p:cNvPr>
          <p:cNvPicPr>
            <a:picLocks noChangeAspect="1"/>
          </p:cNvPicPr>
          <p:nvPr/>
        </p:nvPicPr>
        <p:blipFill>
          <a:blip r:embed="rId2"/>
          <a:stretch>
            <a:fillRect/>
          </a:stretch>
        </p:blipFill>
        <p:spPr>
          <a:xfrm>
            <a:off x="6275755" y="2017351"/>
            <a:ext cx="4791693" cy="3429000"/>
          </a:xfrm>
          <a:prstGeom prst="rect">
            <a:avLst/>
          </a:prstGeom>
          <a:ln>
            <a:solidFill>
              <a:srgbClr val="000D3D"/>
            </a:solidFill>
          </a:ln>
          <a:effectLst>
            <a:outerShdw blurRad="50800" dist="38100" dir="2700000" algn="tl" rotWithShape="0">
              <a:prstClr val="black">
                <a:alpha val="40000"/>
              </a:prstClr>
            </a:outerShdw>
          </a:effectLst>
        </p:spPr>
      </p:pic>
      <p:pic>
        <p:nvPicPr>
          <p:cNvPr id="10" name="Picture 9" descr="Graphical user interface&#10;&#10;Description automatically generated">
            <a:extLst>
              <a:ext uri="{FF2B5EF4-FFF2-40B4-BE49-F238E27FC236}">
                <a16:creationId xmlns:a16="http://schemas.microsoft.com/office/drawing/2014/main" id="{9BB2DCD6-BEEE-064F-A6BA-7BB80057CDA0}"/>
              </a:ext>
            </a:extLst>
          </p:cNvPr>
          <p:cNvPicPr>
            <a:picLocks noChangeAspect="1"/>
          </p:cNvPicPr>
          <p:nvPr/>
        </p:nvPicPr>
        <p:blipFill>
          <a:blip r:embed="rId3"/>
          <a:stretch>
            <a:fillRect/>
          </a:stretch>
        </p:blipFill>
        <p:spPr>
          <a:xfrm>
            <a:off x="1057496" y="2017350"/>
            <a:ext cx="4858750" cy="3429001"/>
          </a:xfrm>
          <a:prstGeom prst="rect">
            <a:avLst/>
          </a:prstGeom>
          <a:ln>
            <a:solidFill>
              <a:srgbClr val="000D3D"/>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94E4D78D-993E-494D-83A8-EB36B48067C2}"/>
              </a:ext>
            </a:extLst>
          </p:cNvPr>
          <p:cNvSpPr/>
          <p:nvPr/>
        </p:nvSpPr>
        <p:spPr>
          <a:xfrm>
            <a:off x="6424351" y="5687978"/>
            <a:ext cx="4494500" cy="338554"/>
          </a:xfrm>
          <a:prstGeom prst="rect">
            <a:avLst/>
          </a:prstGeom>
        </p:spPr>
        <p:txBody>
          <a:bodyPr wrap="none">
            <a:spAutoFit/>
          </a:bodyPr>
          <a:lstStyle/>
          <a:p>
            <a:r>
              <a:rPr lang="en-US" sz="1600" dirty="0"/>
              <a:t>https://uva-bi-sdad.github.io/vdh_rural_health_site</a:t>
            </a:r>
          </a:p>
        </p:txBody>
      </p:sp>
      <p:sp>
        <p:nvSpPr>
          <p:cNvPr id="12" name="Rectangle 11">
            <a:extLst>
              <a:ext uri="{FF2B5EF4-FFF2-40B4-BE49-F238E27FC236}">
                <a16:creationId xmlns:a16="http://schemas.microsoft.com/office/drawing/2014/main" id="{CC3AD3C5-59E1-8443-A42E-D20D12D07090}"/>
              </a:ext>
            </a:extLst>
          </p:cNvPr>
          <p:cNvSpPr/>
          <p:nvPr/>
        </p:nvSpPr>
        <p:spPr>
          <a:xfrm>
            <a:off x="1566954" y="5680562"/>
            <a:ext cx="3839834" cy="338554"/>
          </a:xfrm>
          <a:prstGeom prst="rect">
            <a:avLst/>
          </a:prstGeom>
        </p:spPr>
        <p:txBody>
          <a:bodyPr wrap="none">
            <a:spAutoFit/>
          </a:bodyPr>
          <a:lstStyle/>
          <a:p>
            <a:r>
              <a:rPr lang="en-US" sz="1600" dirty="0"/>
              <a:t>https://uva-bi-sdad.github.io/capital_region</a:t>
            </a:r>
          </a:p>
        </p:txBody>
      </p:sp>
    </p:spTree>
    <p:extLst>
      <p:ext uri="{BB962C8B-B14F-4D97-AF65-F5344CB8AC3E}">
        <p14:creationId xmlns:p14="http://schemas.microsoft.com/office/powerpoint/2010/main" val="2468755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2C58B-4803-1048-9F7B-DAFFCE35346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1897D29E-2D3A-784E-AB4F-DD7F7FFC13F7}"/>
              </a:ext>
            </a:extLst>
          </p:cNvPr>
          <p:cNvSpPr>
            <a:spLocks noGrp="1"/>
          </p:cNvSpPr>
          <p:nvPr>
            <p:ph type="body" sz="quarter" idx="14"/>
          </p:nvPr>
        </p:nvSpPr>
        <p:spPr/>
        <p:txBody>
          <a:bodyPr/>
          <a:lstStyle/>
          <a:p>
            <a:r>
              <a:rPr lang="en-US" sz="2400" dirty="0"/>
              <a:t>ACS Block Group Demographics Translated to Arlington Civic Associations</a:t>
            </a:r>
          </a:p>
        </p:txBody>
      </p:sp>
      <p:sp>
        <p:nvSpPr>
          <p:cNvPr id="6" name="Title 1">
            <a:extLst>
              <a:ext uri="{FF2B5EF4-FFF2-40B4-BE49-F238E27FC236}">
                <a16:creationId xmlns:a16="http://schemas.microsoft.com/office/drawing/2014/main" id="{C41E52CB-1DB8-2A47-A737-2B2CDE4A1D55}"/>
              </a:ext>
            </a:extLst>
          </p:cNvPr>
          <p:cNvSpPr txBox="1">
            <a:spLocks/>
          </p:cNvSpPr>
          <p:nvPr/>
        </p:nvSpPr>
        <p:spPr>
          <a:xfrm>
            <a:off x="482010" y="5665012"/>
            <a:ext cx="11227980" cy="785532"/>
          </a:xfrm>
          <a:prstGeom prst="rect">
            <a:avLst/>
          </a:prstGeom>
        </p:spPr>
        <p:txBody>
          <a:bodyPr vert="horz" wrap="square" lIns="55449" tIns="27725" rIns="55449" bIns="27725" rtlCol="0" anchor="ctr">
            <a:normAutofit/>
          </a:bodyPr>
          <a:lstStyle>
            <a:lvl1pPr>
              <a:defRPr sz="5750" b="1" i="0">
                <a:solidFill>
                  <a:srgbClr val="000D3D"/>
                </a:solidFill>
                <a:latin typeface="Impact"/>
                <a:ea typeface="+mj-ea"/>
                <a:cs typeface="Impact"/>
              </a:defRPr>
            </a:lvl1pPr>
          </a:lstStyle>
          <a:p>
            <a:pPr algn="ctr"/>
            <a:r>
              <a:rPr lang="en-US" sz="1698" dirty="0">
                <a:solidFill>
                  <a:schemeClr val="tx1"/>
                </a:solidFill>
                <a:latin typeface="+mj-lt"/>
                <a:cs typeface="+mj-cs"/>
              </a:rPr>
              <a:t>Census </a:t>
            </a:r>
            <a:r>
              <a:rPr lang="en-US" sz="1698" u="sng" dirty="0">
                <a:solidFill>
                  <a:schemeClr val="tx1"/>
                </a:solidFill>
                <a:latin typeface="+mj-lt"/>
                <a:cs typeface="+mj-cs"/>
              </a:rPr>
              <a:t>Demographics</a:t>
            </a:r>
            <a:r>
              <a:rPr lang="en-US" sz="1698" dirty="0">
                <a:solidFill>
                  <a:schemeClr val="tx1"/>
                </a:solidFill>
                <a:latin typeface="+mj-lt"/>
                <a:cs typeface="+mj-cs"/>
              </a:rPr>
              <a:t> Redistributed + Relative </a:t>
            </a:r>
            <a:r>
              <a:rPr lang="en-US" sz="1698" u="sng" dirty="0">
                <a:solidFill>
                  <a:schemeClr val="tx1"/>
                </a:solidFill>
                <a:latin typeface="+mj-lt"/>
                <a:cs typeface="+mj-cs"/>
              </a:rPr>
              <a:t>Primary Care Physician Access </a:t>
            </a:r>
            <a:r>
              <a:rPr lang="en-US" sz="1698" dirty="0">
                <a:solidFill>
                  <a:schemeClr val="tx1"/>
                </a:solidFill>
                <a:latin typeface="+mj-lt"/>
                <a:cs typeface="+mj-cs"/>
              </a:rPr>
              <a:t>(Catchment Area)</a:t>
            </a:r>
            <a:br>
              <a:rPr lang="en-US" sz="1698" dirty="0">
                <a:solidFill>
                  <a:schemeClr val="tx1"/>
                </a:solidFill>
                <a:latin typeface="+mj-lt"/>
                <a:cs typeface="+mj-cs"/>
              </a:rPr>
            </a:br>
            <a:r>
              <a:rPr lang="en-US" sz="1698" dirty="0">
                <a:solidFill>
                  <a:schemeClr val="tx1"/>
                </a:solidFill>
                <a:latin typeface="+mj-lt"/>
                <a:cs typeface="+mj-cs"/>
              </a:rPr>
              <a:t>for Arlington Civic Associations</a:t>
            </a:r>
          </a:p>
        </p:txBody>
      </p:sp>
      <p:pic>
        <p:nvPicPr>
          <p:cNvPr id="8" name="Content Placeholder 9" descr="Map&#10;&#10;Description automatically generated">
            <a:extLst>
              <a:ext uri="{FF2B5EF4-FFF2-40B4-BE49-F238E27FC236}">
                <a16:creationId xmlns:a16="http://schemas.microsoft.com/office/drawing/2014/main" id="{02E2EB72-ABDD-6E41-A7C4-2A9C58FE57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0084" y="1321484"/>
            <a:ext cx="4980793" cy="4227396"/>
          </a:xfrm>
          <a:prstGeom prst="rect">
            <a:avLst/>
          </a:prstGeom>
        </p:spPr>
      </p:pic>
      <p:pic>
        <p:nvPicPr>
          <p:cNvPr id="9" name="Picture 8" descr="Chart&#10;&#10;Description automatically generated">
            <a:extLst>
              <a:ext uri="{FF2B5EF4-FFF2-40B4-BE49-F238E27FC236}">
                <a16:creationId xmlns:a16="http://schemas.microsoft.com/office/drawing/2014/main" id="{A414BE1B-ECA6-9445-835E-FB13B8A273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0075" y="1321484"/>
            <a:ext cx="4251113" cy="4227396"/>
          </a:xfrm>
          <a:prstGeom prst="rect">
            <a:avLst/>
          </a:prstGeom>
        </p:spPr>
      </p:pic>
      <p:sp>
        <p:nvSpPr>
          <p:cNvPr id="10" name="Oval 9">
            <a:extLst>
              <a:ext uri="{FF2B5EF4-FFF2-40B4-BE49-F238E27FC236}">
                <a16:creationId xmlns:a16="http://schemas.microsoft.com/office/drawing/2014/main" id="{8E6E0952-2020-754D-B8A9-979E3D1289A4}"/>
              </a:ext>
            </a:extLst>
          </p:cNvPr>
          <p:cNvSpPr/>
          <p:nvPr/>
        </p:nvSpPr>
        <p:spPr>
          <a:xfrm>
            <a:off x="2546317" y="286507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1" name="Oval 10">
            <a:extLst>
              <a:ext uri="{FF2B5EF4-FFF2-40B4-BE49-F238E27FC236}">
                <a16:creationId xmlns:a16="http://schemas.microsoft.com/office/drawing/2014/main" id="{55D965C3-BD78-B04E-A1BD-5FF585653DD6}"/>
              </a:ext>
            </a:extLst>
          </p:cNvPr>
          <p:cNvSpPr/>
          <p:nvPr/>
        </p:nvSpPr>
        <p:spPr>
          <a:xfrm>
            <a:off x="8072516" y="2938756"/>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2" name="Oval 11">
            <a:extLst>
              <a:ext uri="{FF2B5EF4-FFF2-40B4-BE49-F238E27FC236}">
                <a16:creationId xmlns:a16="http://schemas.microsoft.com/office/drawing/2014/main" id="{EFF10F4E-6718-454F-B15D-48D1806760D9}"/>
              </a:ext>
            </a:extLst>
          </p:cNvPr>
          <p:cNvSpPr/>
          <p:nvPr/>
        </p:nvSpPr>
        <p:spPr>
          <a:xfrm>
            <a:off x="2342755" y="2615301"/>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3" name="Oval 12">
            <a:extLst>
              <a:ext uri="{FF2B5EF4-FFF2-40B4-BE49-F238E27FC236}">
                <a16:creationId xmlns:a16="http://schemas.microsoft.com/office/drawing/2014/main" id="{DD1ED802-91AF-ED45-A96C-747B5E364913}"/>
              </a:ext>
            </a:extLst>
          </p:cNvPr>
          <p:cNvSpPr/>
          <p:nvPr/>
        </p:nvSpPr>
        <p:spPr>
          <a:xfrm>
            <a:off x="7767793" y="256909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4" name="Oval 13">
            <a:extLst>
              <a:ext uri="{FF2B5EF4-FFF2-40B4-BE49-F238E27FC236}">
                <a16:creationId xmlns:a16="http://schemas.microsoft.com/office/drawing/2014/main" id="{21A285C2-8DD0-424C-96C9-A1C48055A1E9}"/>
              </a:ext>
            </a:extLst>
          </p:cNvPr>
          <p:cNvSpPr/>
          <p:nvPr/>
        </p:nvSpPr>
        <p:spPr>
          <a:xfrm>
            <a:off x="3886342"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
        <p:nvSpPr>
          <p:cNvPr id="15" name="Oval 14">
            <a:extLst>
              <a:ext uri="{FF2B5EF4-FFF2-40B4-BE49-F238E27FC236}">
                <a16:creationId xmlns:a16="http://schemas.microsoft.com/office/drawing/2014/main" id="{3D6226D7-4E58-7C42-9A9A-5B6FAF3F4179}"/>
              </a:ext>
            </a:extLst>
          </p:cNvPr>
          <p:cNvSpPr/>
          <p:nvPr/>
        </p:nvSpPr>
        <p:spPr>
          <a:xfrm>
            <a:off x="9385064" y="3835434"/>
            <a:ext cx="489554" cy="48955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cxnSp>
        <p:nvCxnSpPr>
          <p:cNvPr id="16" name="Straight Arrow Connector 15">
            <a:extLst>
              <a:ext uri="{FF2B5EF4-FFF2-40B4-BE49-F238E27FC236}">
                <a16:creationId xmlns:a16="http://schemas.microsoft.com/office/drawing/2014/main" id="{6A19A24E-B8B5-E24B-A376-66A1656B6CB4}"/>
              </a:ext>
            </a:extLst>
          </p:cNvPr>
          <p:cNvCxnSpPr/>
          <p:nvPr/>
        </p:nvCxnSpPr>
        <p:spPr>
          <a:xfrm flipH="1">
            <a:off x="8257347" y="1875977"/>
            <a:ext cx="2356595" cy="83173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FF794C-5C97-2549-97E0-6E87AEE7FF11}"/>
              </a:ext>
            </a:extLst>
          </p:cNvPr>
          <p:cNvCxnSpPr>
            <a:cxnSpLocks/>
          </p:cNvCxnSpPr>
          <p:nvPr/>
        </p:nvCxnSpPr>
        <p:spPr>
          <a:xfrm flipH="1">
            <a:off x="9870767" y="2107016"/>
            <a:ext cx="835590" cy="186016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3800A2-8F02-124D-B95D-DCC50C7B3771}"/>
              </a:ext>
            </a:extLst>
          </p:cNvPr>
          <p:cNvSpPr txBox="1"/>
          <p:nvPr/>
        </p:nvSpPr>
        <p:spPr>
          <a:xfrm>
            <a:off x="10693420" y="1680009"/>
            <a:ext cx="1016570" cy="1268745"/>
          </a:xfrm>
          <a:prstGeom prst="rect">
            <a:avLst/>
          </a:prstGeom>
          <a:noFill/>
        </p:spPr>
        <p:txBody>
          <a:bodyPr wrap="square" rtlCol="0">
            <a:spAutoFit/>
          </a:bodyPr>
          <a:lstStyle/>
          <a:p>
            <a:r>
              <a:rPr lang="en-US" sz="1092" dirty="0"/>
              <a:t>Need Civic Association Household Income Variable as Well (Coming Soon!)</a:t>
            </a:r>
          </a:p>
        </p:txBody>
      </p:sp>
    </p:spTree>
    <p:extLst>
      <p:ext uri="{BB962C8B-B14F-4D97-AF65-F5344CB8AC3E}">
        <p14:creationId xmlns:p14="http://schemas.microsoft.com/office/powerpoint/2010/main" val="2031148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860C2-20D2-C34B-9309-D6AE22F24653}"/>
              </a:ext>
            </a:extLst>
          </p:cNvPr>
          <p:cNvSpPr>
            <a:spLocks noGrp="1"/>
          </p:cNvSpPr>
          <p:nvPr>
            <p:ph type="body" sz="quarter" idx="13"/>
          </p:nvPr>
        </p:nvSpPr>
        <p:spPr/>
        <p:txBody>
          <a:bodyPr/>
          <a:lstStyle/>
          <a:p>
            <a:r>
              <a:rPr lang="en-US" dirty="0"/>
              <a:t>GEOGRAPHIES FOR EQUITY ANALYSIS</a:t>
            </a:r>
          </a:p>
        </p:txBody>
      </p:sp>
      <p:sp>
        <p:nvSpPr>
          <p:cNvPr id="3" name="Text Placeholder 2">
            <a:extLst>
              <a:ext uri="{FF2B5EF4-FFF2-40B4-BE49-F238E27FC236}">
                <a16:creationId xmlns:a16="http://schemas.microsoft.com/office/drawing/2014/main" id="{A0420202-D305-0649-80A3-8D870813C661}"/>
              </a:ext>
            </a:extLst>
          </p:cNvPr>
          <p:cNvSpPr>
            <a:spLocks noGrp="1"/>
          </p:cNvSpPr>
          <p:nvPr>
            <p:ph type="body" sz="quarter" idx="14"/>
          </p:nvPr>
        </p:nvSpPr>
        <p:spPr/>
        <p:txBody>
          <a:bodyPr/>
          <a:lstStyle/>
          <a:p>
            <a:r>
              <a:rPr lang="en-US" b="1" dirty="0"/>
              <a:t>Creating data and metrics in geographies that matter locally</a:t>
            </a:r>
          </a:p>
        </p:txBody>
      </p:sp>
      <p:sp>
        <p:nvSpPr>
          <p:cNvPr id="5" name="object 3">
            <a:extLst>
              <a:ext uri="{FF2B5EF4-FFF2-40B4-BE49-F238E27FC236}">
                <a16:creationId xmlns:a16="http://schemas.microsoft.com/office/drawing/2014/main" id="{4509D0C4-4C64-A04F-8D08-B179B55CC7A2}"/>
              </a:ext>
            </a:extLst>
          </p:cNvPr>
          <p:cNvSpPr/>
          <p:nvPr/>
        </p:nvSpPr>
        <p:spPr>
          <a:xfrm>
            <a:off x="1114696" y="3751003"/>
            <a:ext cx="3724041" cy="2197985"/>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pic>
        <p:nvPicPr>
          <p:cNvPr id="6" name="Content Placeholder 9" descr="Map&#10;&#10;Description automatically generated">
            <a:extLst>
              <a:ext uri="{FF2B5EF4-FFF2-40B4-BE49-F238E27FC236}">
                <a16:creationId xmlns:a16="http://schemas.microsoft.com/office/drawing/2014/main" id="{2235ADCC-C44D-F446-B669-67A1B4F146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01262" y="1321484"/>
            <a:ext cx="3388310" cy="2875793"/>
          </a:xfrm>
          <a:prstGeom prst="rect">
            <a:avLst/>
          </a:prstGeom>
        </p:spPr>
      </p:pic>
      <p:pic>
        <p:nvPicPr>
          <p:cNvPr id="7" name="Picture 6" descr="Chart&#10;&#10;Description automatically generated">
            <a:extLst>
              <a:ext uri="{FF2B5EF4-FFF2-40B4-BE49-F238E27FC236}">
                <a16:creationId xmlns:a16="http://schemas.microsoft.com/office/drawing/2014/main" id="{B242E068-1D14-7A48-A46B-412A7154D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5129" y="3471864"/>
            <a:ext cx="2891927" cy="2875793"/>
          </a:xfrm>
          <a:prstGeom prst="rect">
            <a:avLst/>
          </a:prstGeom>
        </p:spPr>
      </p:pic>
      <p:sp>
        <p:nvSpPr>
          <p:cNvPr id="8" name="object 3">
            <a:extLst>
              <a:ext uri="{FF2B5EF4-FFF2-40B4-BE49-F238E27FC236}">
                <a16:creationId xmlns:a16="http://schemas.microsoft.com/office/drawing/2014/main" id="{89D40C0B-D7F5-9E45-AB51-DEA8CFEF06EB}"/>
              </a:ext>
            </a:extLst>
          </p:cNvPr>
          <p:cNvSpPr/>
          <p:nvPr/>
        </p:nvSpPr>
        <p:spPr>
          <a:xfrm>
            <a:off x="1114696" y="1923567"/>
            <a:ext cx="3724041" cy="1614955"/>
          </a:xfrm>
          <a:prstGeom prst="rect">
            <a:avLst/>
          </a:prstGeom>
          <a:blipFill>
            <a:blip r:embed="rId5"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9" name="Rectangle 8">
            <a:extLst>
              <a:ext uri="{FF2B5EF4-FFF2-40B4-BE49-F238E27FC236}">
                <a16:creationId xmlns:a16="http://schemas.microsoft.com/office/drawing/2014/main" id="{EDB45674-5C4D-6F46-9505-EFCA1AB8AA88}"/>
              </a:ext>
            </a:extLst>
          </p:cNvPr>
          <p:cNvSpPr/>
          <p:nvPr/>
        </p:nvSpPr>
        <p:spPr>
          <a:xfrm>
            <a:off x="1114696" y="1595632"/>
            <a:ext cx="3749553" cy="276999"/>
          </a:xfrm>
          <a:prstGeom prst="rect">
            <a:avLst/>
          </a:prstGeom>
        </p:spPr>
        <p:txBody>
          <a:bodyPr wrap="none">
            <a:spAutoFit/>
          </a:bodyPr>
          <a:lstStyle/>
          <a:p>
            <a:r>
              <a:rPr lang="en-US" sz="1200" dirty="0"/>
              <a:t>Translation of Census Demographics to New Geographies</a:t>
            </a:r>
          </a:p>
        </p:txBody>
      </p:sp>
      <p:sp>
        <p:nvSpPr>
          <p:cNvPr id="10" name="Rectangle 9">
            <a:extLst>
              <a:ext uri="{FF2B5EF4-FFF2-40B4-BE49-F238E27FC236}">
                <a16:creationId xmlns:a16="http://schemas.microsoft.com/office/drawing/2014/main" id="{95A9B23F-C8E4-4E41-8970-CBB87D1F581E}"/>
              </a:ext>
            </a:extLst>
          </p:cNvPr>
          <p:cNvSpPr/>
          <p:nvPr/>
        </p:nvSpPr>
        <p:spPr>
          <a:xfrm>
            <a:off x="5595164" y="2084713"/>
            <a:ext cx="1894114" cy="646331"/>
          </a:xfrm>
          <a:prstGeom prst="rect">
            <a:avLst/>
          </a:prstGeom>
        </p:spPr>
        <p:txBody>
          <a:bodyPr wrap="square">
            <a:spAutoFit/>
          </a:bodyPr>
          <a:lstStyle/>
          <a:p>
            <a:pPr algn="r"/>
            <a:r>
              <a:rPr lang="en-US" sz="1200" dirty="0"/>
              <a:t>Enabling Analysis by Neighborhood, rather than Census Geographies</a:t>
            </a:r>
          </a:p>
        </p:txBody>
      </p:sp>
      <p:sp>
        <p:nvSpPr>
          <p:cNvPr id="11" name="Down Arrow 10">
            <a:extLst>
              <a:ext uri="{FF2B5EF4-FFF2-40B4-BE49-F238E27FC236}">
                <a16:creationId xmlns:a16="http://schemas.microsoft.com/office/drawing/2014/main" id="{677E91AA-5BC9-9247-92F8-D6B86EC5ECC0}"/>
              </a:ext>
            </a:extLst>
          </p:cNvPr>
          <p:cNvSpPr/>
          <p:nvPr/>
        </p:nvSpPr>
        <p:spPr>
          <a:xfrm>
            <a:off x="6592389" y="2891246"/>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457B5BD4-F5DC-364C-B955-B5E04D332700}"/>
              </a:ext>
            </a:extLst>
          </p:cNvPr>
          <p:cNvSpPr/>
          <p:nvPr/>
        </p:nvSpPr>
        <p:spPr>
          <a:xfrm rot="16200000">
            <a:off x="7647107" y="2275022"/>
            <a:ext cx="358703" cy="383177"/>
          </a:xfrm>
          <a:prstGeom prst="downArrow">
            <a:avLst/>
          </a:prstGeom>
          <a:solidFill>
            <a:srgbClr val="E57200"/>
          </a:solidFill>
          <a:ln>
            <a:solidFill>
              <a:srgbClr val="000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42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dirty="0"/>
              <a:t>Modular, Sustainable, Expandable</a:t>
            </a:r>
          </a:p>
        </p:txBody>
      </p:sp>
      <p:sp>
        <p:nvSpPr>
          <p:cNvPr id="5" name="object 6">
            <a:extLst>
              <a:ext uri="{FF2B5EF4-FFF2-40B4-BE49-F238E27FC236}">
                <a16:creationId xmlns:a16="http://schemas.microsoft.com/office/drawing/2014/main" id="{F1091DAE-D430-1542-8E75-CE7C07E441BC}"/>
              </a:ext>
            </a:extLst>
          </p:cNvPr>
          <p:cNvSpPr/>
          <p:nvPr/>
        </p:nvSpPr>
        <p:spPr>
          <a:xfrm>
            <a:off x="1148450" y="1427620"/>
            <a:ext cx="10053390" cy="4802007"/>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square" lIns="0" tIns="0" rIns="0" bIns="0" rtlCol="0"/>
          <a:lstStyle/>
          <a:p>
            <a:endParaRPr sz="1092"/>
          </a:p>
        </p:txBody>
      </p:sp>
    </p:spTree>
    <p:extLst>
      <p:ext uri="{BB962C8B-B14F-4D97-AF65-F5344CB8AC3E}">
        <p14:creationId xmlns:p14="http://schemas.microsoft.com/office/powerpoint/2010/main" val="1327361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BE64C-7700-5A47-A640-524281478E97}"/>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75C0EF0E-41D4-364B-8D6C-2F5FB7753D33}"/>
              </a:ext>
            </a:extLst>
          </p:cNvPr>
          <p:cNvSpPr>
            <a:spLocks noGrp="1"/>
          </p:cNvSpPr>
          <p:nvPr>
            <p:ph type="body" sz="quarter" idx="14"/>
          </p:nvPr>
        </p:nvSpPr>
        <p:spPr/>
        <p:txBody>
          <a:bodyPr/>
          <a:lstStyle/>
          <a:p>
            <a:r>
              <a:rPr lang="en-US" sz="1800" dirty="0"/>
              <a:t>Dataverse Storage: Leveraging free, well-supported, data and metadata storage and download</a:t>
            </a:r>
          </a:p>
        </p:txBody>
      </p:sp>
      <p:sp>
        <p:nvSpPr>
          <p:cNvPr id="6" name="object 9">
            <a:extLst>
              <a:ext uri="{FF2B5EF4-FFF2-40B4-BE49-F238E27FC236}">
                <a16:creationId xmlns:a16="http://schemas.microsoft.com/office/drawing/2014/main" id="{D11F937E-B0D4-1E46-88CA-C750B37888E5}"/>
              </a:ext>
            </a:extLst>
          </p:cNvPr>
          <p:cNvSpPr/>
          <p:nvPr/>
        </p:nvSpPr>
        <p:spPr>
          <a:xfrm>
            <a:off x="1567543" y="1585505"/>
            <a:ext cx="4033663" cy="4498536"/>
          </a:xfrm>
          <a:prstGeom prst="rect">
            <a:avLst/>
          </a:prstGeom>
          <a:blipFill>
            <a:blip r:embed="rId2"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
        <p:nvSpPr>
          <p:cNvPr id="7" name="object 11">
            <a:extLst>
              <a:ext uri="{FF2B5EF4-FFF2-40B4-BE49-F238E27FC236}">
                <a16:creationId xmlns:a16="http://schemas.microsoft.com/office/drawing/2014/main" id="{769CB68C-09D9-A94E-BDA1-95965490849E}"/>
              </a:ext>
            </a:extLst>
          </p:cNvPr>
          <p:cNvSpPr/>
          <p:nvPr/>
        </p:nvSpPr>
        <p:spPr>
          <a:xfrm>
            <a:off x="6447182" y="1594824"/>
            <a:ext cx="4033655" cy="4471430"/>
          </a:xfrm>
          <a:prstGeom prst="rect">
            <a:avLst/>
          </a:prstGeom>
          <a:blipFill>
            <a:blip r:embed="rId3" cstate="print">
              <a:extLst>
                <a:ext uri="{28A0092B-C50C-407E-A947-70E740481C1C}">
                  <a14:useLocalDpi xmlns:a14="http://schemas.microsoft.com/office/drawing/2010/main"/>
                </a:ext>
              </a:extLst>
            </a:blip>
            <a:stretch>
              <a:fillRect/>
            </a:stretch>
          </a:blipFill>
          <a:ln>
            <a:solidFill>
              <a:srgbClr val="000D3D"/>
            </a:solidFill>
          </a:ln>
          <a:effectLst>
            <a:outerShdw blurRad="50800" dist="38100" dir="2700000" algn="tl" rotWithShape="0">
              <a:prstClr val="black">
                <a:alpha val="40000"/>
              </a:prstClr>
            </a:outerShdw>
          </a:effectLst>
        </p:spPr>
        <p:txBody>
          <a:bodyPr wrap="square" lIns="0" tIns="0" rIns="0" bIns="0" rtlCol="0"/>
          <a:lstStyle/>
          <a:p>
            <a:endParaRPr sz="1092"/>
          </a:p>
        </p:txBody>
      </p:sp>
    </p:spTree>
    <p:extLst>
      <p:ext uri="{BB962C8B-B14F-4D97-AF65-F5344CB8AC3E}">
        <p14:creationId xmlns:p14="http://schemas.microsoft.com/office/powerpoint/2010/main" val="378158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1F06F7-B835-8A4F-99F6-7D3580D50B7B}"/>
              </a:ext>
            </a:extLst>
          </p:cNvPr>
          <p:cNvSpPr>
            <a:spLocks noGrp="1"/>
          </p:cNvSpPr>
          <p:nvPr>
            <p:ph type="body" sz="quarter" idx="13"/>
          </p:nvPr>
        </p:nvSpPr>
        <p:spPr/>
        <p:txBody>
          <a:bodyPr/>
          <a:lstStyle/>
          <a:p>
            <a:r>
              <a:rPr lang="en-US" dirty="0"/>
              <a:t>DATA COMMONS GENERALIZED ARCHITECTURE</a:t>
            </a:r>
          </a:p>
        </p:txBody>
      </p:sp>
      <p:sp>
        <p:nvSpPr>
          <p:cNvPr id="3" name="Text Placeholder 2">
            <a:extLst>
              <a:ext uri="{FF2B5EF4-FFF2-40B4-BE49-F238E27FC236}">
                <a16:creationId xmlns:a16="http://schemas.microsoft.com/office/drawing/2014/main" id="{94A0F13A-CC2C-004D-BA66-9EC86723BDDB}"/>
              </a:ext>
            </a:extLst>
          </p:cNvPr>
          <p:cNvSpPr>
            <a:spLocks noGrp="1"/>
          </p:cNvSpPr>
          <p:nvPr>
            <p:ph type="body" sz="quarter" idx="14"/>
          </p:nvPr>
        </p:nvSpPr>
        <p:spPr>
          <a:xfrm>
            <a:off x="887183" y="838884"/>
            <a:ext cx="10575925" cy="824378"/>
          </a:xfrm>
        </p:spPr>
        <p:txBody>
          <a:bodyPr/>
          <a:lstStyle/>
          <a:p>
            <a:r>
              <a:rPr lang="en-US" dirty="0"/>
              <a:t>Lightweight JavaScript WebApp, Universally Deployable:</a:t>
            </a:r>
            <a:br>
              <a:rPr lang="en-US" dirty="0"/>
            </a:br>
            <a:r>
              <a:rPr lang="en-US" sz="1200" dirty="0"/>
              <a:t>NCR Version (this project: beta): </a:t>
            </a:r>
            <a:r>
              <a:rPr lang="en-US" sz="1200" dirty="0">
                <a:hlinkClick r:id="rId2"/>
              </a:rPr>
              <a:t>https://uva-bi-sdad.github.io/capital_region/</a:t>
            </a:r>
            <a:br>
              <a:rPr lang="en-US" sz="1200" dirty="0"/>
            </a:br>
            <a:r>
              <a:rPr lang="en-US" sz="1200" dirty="0"/>
              <a:t>VDH Version (sister project: deployed, VA only): </a:t>
            </a:r>
            <a:r>
              <a:rPr lang="en-US" sz="1200" dirty="0">
                <a:hlinkClick r:id="rId3"/>
              </a:rPr>
              <a:t>https://uva-bi-sdad.github.io/vdh_rural_health_site/</a:t>
            </a:r>
            <a:endParaRPr lang="en-US" sz="1200" dirty="0"/>
          </a:p>
          <a:p>
            <a:endParaRPr lang="en-US" dirty="0"/>
          </a:p>
          <a:p>
            <a:endParaRPr lang="en-US" dirty="0"/>
          </a:p>
          <a:p>
            <a:endParaRPr lang="en-US" dirty="0"/>
          </a:p>
        </p:txBody>
      </p:sp>
      <p:pic>
        <p:nvPicPr>
          <p:cNvPr id="8" name="Picture 7" descr="Graphical user interface, diagram, application&#10;&#10;Description automatically generated">
            <a:extLst>
              <a:ext uri="{FF2B5EF4-FFF2-40B4-BE49-F238E27FC236}">
                <a16:creationId xmlns:a16="http://schemas.microsoft.com/office/drawing/2014/main" id="{8557B18E-C59D-7843-9C7E-9EFE8D6706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57910" y="1836857"/>
            <a:ext cx="4938090" cy="4326666"/>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E095261C-D171-C943-9F8B-D091CF9576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7848" y="1922296"/>
            <a:ext cx="4021910" cy="3378405"/>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descr="Graphical user interface, diagram&#10;&#10;Description automatically generated">
            <a:extLst>
              <a:ext uri="{FF2B5EF4-FFF2-40B4-BE49-F238E27FC236}">
                <a16:creationId xmlns:a16="http://schemas.microsoft.com/office/drawing/2014/main" id="{D11650AF-F307-7044-AA0E-1EEF87A6416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62151" y="3663228"/>
            <a:ext cx="2933502" cy="226917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4029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4E5C90-7B06-3944-865A-F98EF885D29E}"/>
              </a:ext>
            </a:extLst>
          </p:cNvPr>
          <p:cNvSpPr>
            <a:spLocks noGrp="1"/>
          </p:cNvSpPr>
          <p:nvPr>
            <p:ph type="body" sz="quarter" idx="13"/>
          </p:nvPr>
        </p:nvSpPr>
        <p:spPr/>
        <p:txBody>
          <a:bodyPr/>
          <a:lstStyle/>
          <a:p>
            <a:r>
              <a:rPr lang="en-US" dirty="0"/>
              <a:t>Common Data Commons People</a:t>
            </a:r>
          </a:p>
        </p:txBody>
      </p:sp>
      <p:pic>
        <p:nvPicPr>
          <p:cNvPr id="1026" name="Picture 2" descr="Joel Thurston headshot">
            <a:extLst>
              <a:ext uri="{FF2B5EF4-FFF2-40B4-BE49-F238E27FC236}">
                <a16:creationId xmlns:a16="http://schemas.microsoft.com/office/drawing/2014/main" id="{FF6C3396-6B6F-E54B-9CC1-B1D525752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438274"/>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oanna Schroeder headshot">
            <a:extLst>
              <a:ext uri="{FF2B5EF4-FFF2-40B4-BE49-F238E27FC236}">
                <a16:creationId xmlns:a16="http://schemas.microsoft.com/office/drawing/2014/main" id="{3CDF96F4-DD7C-1F4A-ACC3-09B781678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178" y="1438274"/>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il headshot">
            <a:extLst>
              <a:ext uri="{FF2B5EF4-FFF2-40B4-BE49-F238E27FC236}">
                <a16:creationId xmlns:a16="http://schemas.microsoft.com/office/drawing/2014/main" id="{3B9435F3-CF26-BB47-8D5E-FBC1B3365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507" y="1438275"/>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eonel Siwe headshot">
            <a:extLst>
              <a:ext uri="{FF2B5EF4-FFF2-40B4-BE49-F238E27FC236}">
                <a16:creationId xmlns:a16="http://schemas.microsoft.com/office/drawing/2014/main" id="{4F2DD5AC-5E40-EA4C-809E-4F0EDFD585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7836" y="1438275"/>
            <a:ext cx="1518556" cy="20247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cki Lancaster headshot">
            <a:extLst>
              <a:ext uri="{FF2B5EF4-FFF2-40B4-BE49-F238E27FC236}">
                <a16:creationId xmlns:a16="http://schemas.microsoft.com/office/drawing/2014/main" id="{C4731C71-6E96-B940-A2E3-10261D0940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5164" y="1438273"/>
            <a:ext cx="1518556" cy="20247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esar Montalvo headshot">
            <a:extLst>
              <a:ext uri="{FF2B5EF4-FFF2-40B4-BE49-F238E27FC236}">
                <a16:creationId xmlns:a16="http://schemas.microsoft.com/office/drawing/2014/main" id="{40FBCDD1-CD12-7846-82E2-1BA6935644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2492" y="1438273"/>
            <a:ext cx="1518557" cy="20247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athryn Linehan headshot">
            <a:extLst>
              <a:ext uri="{FF2B5EF4-FFF2-40B4-BE49-F238E27FC236}">
                <a16:creationId xmlns:a16="http://schemas.microsoft.com/office/drawing/2014/main" id="{06EA845A-3FC8-FB42-993D-B66D083A72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851"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aron Schroeder headshot">
            <a:extLst>
              <a:ext uri="{FF2B5EF4-FFF2-40B4-BE49-F238E27FC236}">
                <a16:creationId xmlns:a16="http://schemas.microsoft.com/office/drawing/2014/main" id="{60E2E333-F5BC-ED4A-8B7D-CA8601F974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7713"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cah Iserman Headshot">
            <a:extLst>
              <a:ext uri="{FF2B5EF4-FFF2-40B4-BE49-F238E27FC236}">
                <a16:creationId xmlns:a16="http://schemas.microsoft.com/office/drawing/2014/main" id="{9DC24637-B7E4-C84D-80A4-CCBA0B4956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9575" y="3637188"/>
            <a:ext cx="1515324" cy="202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3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FCCB3-276D-6E44-A2EC-ABCED0B50971}"/>
              </a:ext>
            </a:extLst>
          </p:cNvPr>
          <p:cNvSpPr>
            <a:spLocks noGrp="1"/>
          </p:cNvSpPr>
          <p:nvPr>
            <p:ph type="body" sz="quarter" idx="13"/>
          </p:nvPr>
        </p:nvSpPr>
        <p:spPr/>
        <p:txBody>
          <a:bodyPr/>
          <a:lstStyle/>
          <a:p>
            <a:r>
              <a:rPr lang="en-US" dirty="0"/>
              <a:t>Current DSPG Project Ideas/Related Skills</a:t>
            </a:r>
          </a:p>
        </p:txBody>
      </p:sp>
      <p:sp>
        <p:nvSpPr>
          <p:cNvPr id="4" name="Text Placeholder 3">
            <a:extLst>
              <a:ext uri="{FF2B5EF4-FFF2-40B4-BE49-F238E27FC236}">
                <a16:creationId xmlns:a16="http://schemas.microsoft.com/office/drawing/2014/main" id="{06CD8C70-C2D7-A74B-98F2-13A48E621090}"/>
              </a:ext>
            </a:extLst>
          </p:cNvPr>
          <p:cNvSpPr>
            <a:spLocks noGrp="1"/>
          </p:cNvSpPr>
          <p:nvPr>
            <p:ph type="body" sz="quarter" idx="15"/>
          </p:nvPr>
        </p:nvSpPr>
        <p:spPr>
          <a:xfrm>
            <a:off x="887183" y="1045030"/>
            <a:ext cx="10526942" cy="5370284"/>
          </a:xfrm>
        </p:spPr>
        <p:txBody>
          <a:bodyPr/>
          <a:lstStyle/>
          <a:p>
            <a:r>
              <a:rPr lang="en-US" b="1" dirty="0"/>
              <a:t>Refinement and expansion of Parcel-Level Demographic Model</a:t>
            </a:r>
          </a:p>
          <a:p>
            <a:pPr lvl="1"/>
            <a:r>
              <a:rPr lang="en-US" dirty="0"/>
              <a:t>Geospatial stuff</a:t>
            </a:r>
          </a:p>
          <a:p>
            <a:pPr lvl="1"/>
            <a:r>
              <a:rPr lang="en-US" dirty="0"/>
              <a:t>Disaggregation/aggregation </a:t>
            </a:r>
          </a:p>
          <a:p>
            <a:pPr lvl="1"/>
            <a:r>
              <a:rPr lang="en-US" dirty="0"/>
              <a:t>Statistical validation</a:t>
            </a:r>
          </a:p>
          <a:p>
            <a:r>
              <a:rPr lang="en-US" b="1" dirty="0"/>
              <a:t>Solidify our process of Ingestion, Evaluation, and Curation</a:t>
            </a:r>
          </a:p>
          <a:p>
            <a:pPr lvl="1"/>
            <a:r>
              <a:rPr lang="en-US" dirty="0"/>
              <a:t>Data engineering / GitHub Data Packages – every data area unique</a:t>
            </a:r>
          </a:p>
          <a:p>
            <a:pPr lvl="1"/>
            <a:r>
              <a:rPr lang="en-US" dirty="0"/>
              <a:t>Automating totally-legal data stealing / code organization</a:t>
            </a:r>
          </a:p>
          <a:p>
            <a:pPr lvl="1"/>
            <a:r>
              <a:rPr lang="en-US" dirty="0"/>
              <a:t>Package creation/management</a:t>
            </a:r>
          </a:p>
          <a:p>
            <a:pPr lvl="1"/>
            <a:r>
              <a:rPr lang="en-US" dirty="0"/>
              <a:t>Metadata management</a:t>
            </a:r>
          </a:p>
          <a:p>
            <a:r>
              <a:rPr lang="en-US" b="1" dirty="0"/>
              <a:t>Enhance and refine the web-based interface and APIs to the data commons projects</a:t>
            </a:r>
          </a:p>
          <a:p>
            <a:pPr lvl="1"/>
            <a:r>
              <a:rPr lang="en-US" dirty="0"/>
              <a:t>Front-end coding</a:t>
            </a:r>
          </a:p>
          <a:p>
            <a:pPr lvl="1"/>
            <a:r>
              <a:rPr lang="en-US" dirty="0"/>
              <a:t>JavaScript frameworks</a:t>
            </a:r>
          </a:p>
          <a:p>
            <a:pPr lvl="1"/>
            <a:r>
              <a:rPr lang="en-US" dirty="0"/>
              <a:t>API design and integration</a:t>
            </a:r>
          </a:p>
        </p:txBody>
      </p:sp>
    </p:spTree>
    <p:extLst>
      <p:ext uri="{BB962C8B-B14F-4D97-AF65-F5344CB8AC3E}">
        <p14:creationId xmlns:p14="http://schemas.microsoft.com/office/powerpoint/2010/main" val="183992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4BAEF-3425-9946-88C4-E44D763BCCF3}"/>
              </a:ext>
            </a:extLst>
          </p:cNvPr>
          <p:cNvSpPr>
            <a:spLocks noGrp="1"/>
          </p:cNvSpPr>
          <p:nvPr>
            <p:ph type="body" sz="quarter" idx="13"/>
          </p:nvPr>
        </p:nvSpPr>
        <p:spPr/>
        <p:txBody>
          <a:bodyPr/>
          <a:lstStyle/>
          <a:p>
            <a:r>
              <a:rPr lang="en-US" dirty="0"/>
              <a:t>Me</a:t>
            </a:r>
          </a:p>
        </p:txBody>
      </p:sp>
      <p:sp>
        <p:nvSpPr>
          <p:cNvPr id="3" name="Text Placeholder 2">
            <a:extLst>
              <a:ext uri="{FF2B5EF4-FFF2-40B4-BE49-F238E27FC236}">
                <a16:creationId xmlns:a16="http://schemas.microsoft.com/office/drawing/2014/main" id="{6E41418F-6CBB-5E43-B9BC-C07506AA86E5}"/>
              </a:ext>
            </a:extLst>
          </p:cNvPr>
          <p:cNvSpPr>
            <a:spLocks noGrp="1"/>
          </p:cNvSpPr>
          <p:nvPr>
            <p:ph type="body" sz="quarter" idx="14"/>
          </p:nvPr>
        </p:nvSpPr>
        <p:spPr/>
        <p:txBody>
          <a:bodyPr/>
          <a:lstStyle/>
          <a:p>
            <a:r>
              <a:rPr lang="en-US" dirty="0"/>
              <a:t>Aaron Schroeder, PhD</a:t>
            </a:r>
            <a:br>
              <a:rPr lang="en-US" dirty="0"/>
            </a:br>
            <a:r>
              <a:rPr lang="en-US" sz="1400" dirty="0"/>
              <a:t>Research Associate Professor and Data Scientist, Social Decision Analytics Division (</a:t>
            </a:r>
            <a:r>
              <a:rPr lang="en-US" sz="1400" b="1" dirty="0"/>
              <a:t>SDAD</a:t>
            </a:r>
            <a:r>
              <a:rPr lang="en-US" sz="1400" dirty="0"/>
              <a:t>) of the </a:t>
            </a:r>
            <a:r>
              <a:rPr lang="en-US" sz="1400" b="1" dirty="0"/>
              <a:t>UVA Biocomplexity Institute</a:t>
            </a:r>
            <a:endParaRPr lang="en-US" b="1" dirty="0"/>
          </a:p>
        </p:txBody>
      </p:sp>
      <p:sp>
        <p:nvSpPr>
          <p:cNvPr id="4" name="Text Placeholder 3">
            <a:extLst>
              <a:ext uri="{FF2B5EF4-FFF2-40B4-BE49-F238E27FC236}">
                <a16:creationId xmlns:a16="http://schemas.microsoft.com/office/drawing/2014/main" id="{817BCA03-3D79-3848-8C51-B916995A4F88}"/>
              </a:ext>
            </a:extLst>
          </p:cNvPr>
          <p:cNvSpPr>
            <a:spLocks noGrp="1"/>
          </p:cNvSpPr>
          <p:nvPr>
            <p:ph type="body" sz="quarter" idx="15"/>
          </p:nvPr>
        </p:nvSpPr>
        <p:spPr>
          <a:xfrm>
            <a:off x="887183" y="1602768"/>
            <a:ext cx="10526942" cy="4890499"/>
          </a:xfrm>
        </p:spPr>
        <p:txBody>
          <a:bodyPr/>
          <a:lstStyle/>
          <a:p>
            <a:r>
              <a:rPr lang="en-US" sz="1800" dirty="0"/>
              <a:t>Overarching research focus is the enablement of Evidence-Based Policy-Making and Program Evaluation through the </a:t>
            </a:r>
            <a:r>
              <a:rPr lang="en-US" sz="1800" b="1" dirty="0"/>
              <a:t>Secure Liberation, Integration and Analysis of All Available Data</a:t>
            </a:r>
          </a:p>
          <a:p>
            <a:r>
              <a:rPr lang="en-US" sz="1800" dirty="0"/>
              <a:t>Background is Public Policy &amp; Public Administration, long-term research focus on </a:t>
            </a:r>
            <a:r>
              <a:rPr lang="en-US" sz="1800" b="1" dirty="0"/>
              <a:t>Data</a:t>
            </a:r>
          </a:p>
          <a:p>
            <a:pPr lvl="1"/>
            <a:r>
              <a:rPr lang="en-US" sz="1400" dirty="0"/>
              <a:t>Learned early-on that “good” policy and program-level decision-making relies on good data, but that many times the data was inaccessible, was unusable in its current state, or simply didn’t exist</a:t>
            </a:r>
          </a:p>
          <a:p>
            <a:pPr lvl="1"/>
            <a:r>
              <a:rPr lang="en-US" sz="1400" dirty="0"/>
              <a:t>Have spent much of my career trying to address these very issues</a:t>
            </a:r>
          </a:p>
          <a:p>
            <a:pPr lvl="2"/>
            <a:r>
              <a:rPr lang="en-US" sz="1200" dirty="0"/>
              <a:t>Creating the privacy-protected probabilistic linking mechanism to federate data between multiple state agencies for the </a:t>
            </a:r>
            <a:r>
              <a:rPr lang="en-US" sz="1200" b="1" dirty="0"/>
              <a:t>Virginia Longitudinal Data System (VLDS)</a:t>
            </a:r>
          </a:p>
          <a:p>
            <a:pPr lvl="2"/>
            <a:r>
              <a:rPr lang="en-US" sz="1200" dirty="0"/>
              <a:t>Integrating all available traffic incident, construction, and travel data into a singular access point, </a:t>
            </a:r>
            <a:r>
              <a:rPr lang="en-US" sz="1200" b="1" dirty="0"/>
              <a:t>511 Virginia</a:t>
            </a:r>
          </a:p>
          <a:p>
            <a:pPr lvl="2"/>
            <a:r>
              <a:rPr lang="en-US" sz="1200" dirty="0"/>
              <a:t>Creating a data collection system, the </a:t>
            </a:r>
            <a:r>
              <a:rPr lang="en-US" sz="1200" b="1" dirty="0"/>
              <a:t>Virginia Early Childhood Professional Registry</a:t>
            </a:r>
            <a:r>
              <a:rPr lang="en-US" sz="1200" dirty="0"/>
              <a:t>, to collect policy-relevant credential data not previously collected</a:t>
            </a:r>
            <a:endParaRPr lang="en-US" sz="1200" b="1" dirty="0"/>
          </a:p>
          <a:p>
            <a:r>
              <a:rPr lang="en-US" sz="1800" dirty="0"/>
              <a:t>Lead our </a:t>
            </a:r>
            <a:r>
              <a:rPr lang="en-US" sz="1800" b="1" dirty="0"/>
              <a:t>Research Infrastructure, Data &amp; Development Team</a:t>
            </a:r>
          </a:p>
          <a:p>
            <a:pPr lvl="1"/>
            <a:r>
              <a:rPr lang="en-US" sz="1400" dirty="0"/>
              <a:t>Overall Responsibility for Software Development and the Scientific Computing Infrastructure at SDAD</a:t>
            </a:r>
          </a:p>
          <a:p>
            <a:r>
              <a:rPr lang="en-US" sz="1800" dirty="0"/>
              <a:t>Co-director of the </a:t>
            </a:r>
            <a:r>
              <a:rPr lang="en-US" sz="1800" b="1" dirty="0"/>
              <a:t>Data Science for Public Good (DSPG) </a:t>
            </a:r>
            <a:r>
              <a:rPr lang="en-US" sz="1800" dirty="0"/>
              <a:t>Young Scholars Program</a:t>
            </a:r>
          </a:p>
          <a:p>
            <a:pPr lvl="1"/>
            <a:r>
              <a:rPr lang="en-US" sz="1400" dirty="0"/>
              <a:t>immersive summer data science program for undergraduate and graduate students from across the country</a:t>
            </a:r>
          </a:p>
          <a:p>
            <a:r>
              <a:rPr lang="en-US" sz="1800" dirty="0"/>
              <a:t>Principal Investigator on many social-good-oriented data integration projects, including today’s focus project, the </a:t>
            </a:r>
            <a:r>
              <a:rPr lang="en-US" sz="1800" b="1" dirty="0"/>
              <a:t>Social Impact Data Commons</a:t>
            </a:r>
            <a:endParaRPr lang="en-US" sz="1800" dirty="0"/>
          </a:p>
        </p:txBody>
      </p:sp>
    </p:spTree>
    <p:extLst>
      <p:ext uri="{BB962C8B-B14F-4D97-AF65-F5344CB8AC3E}">
        <p14:creationId xmlns:p14="http://schemas.microsoft.com/office/powerpoint/2010/main" val="34298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5A9713-867D-5B48-A160-80C43861672F}"/>
              </a:ext>
            </a:extLst>
          </p:cNvPr>
          <p:cNvSpPr>
            <a:spLocks noGrp="1"/>
          </p:cNvSpPr>
          <p:nvPr>
            <p:ph type="body" sz="quarter" idx="13"/>
          </p:nvPr>
        </p:nvSpPr>
        <p:spPr/>
        <p:txBody>
          <a:bodyPr/>
          <a:lstStyle/>
          <a:p>
            <a:r>
              <a:rPr lang="en-US" dirty="0"/>
              <a:t>SOCIAL IMPACT DATA COMMONS</a:t>
            </a:r>
          </a:p>
        </p:txBody>
      </p:sp>
      <p:sp>
        <p:nvSpPr>
          <p:cNvPr id="3" name="Text Placeholder 2">
            <a:extLst>
              <a:ext uri="{FF2B5EF4-FFF2-40B4-BE49-F238E27FC236}">
                <a16:creationId xmlns:a16="http://schemas.microsoft.com/office/drawing/2014/main" id="{871B3EE6-367F-574D-8071-D1549E511008}"/>
              </a:ext>
            </a:extLst>
          </p:cNvPr>
          <p:cNvSpPr>
            <a:spLocks noGrp="1"/>
          </p:cNvSpPr>
          <p:nvPr>
            <p:ph type="body" sz="quarter" idx="14"/>
          </p:nvPr>
        </p:nvSpPr>
        <p:spPr/>
        <p:txBody>
          <a:bodyPr/>
          <a:lstStyle/>
          <a:p>
            <a:r>
              <a:rPr lang="en-US" b="1" dirty="0"/>
              <a:t>Agenda</a:t>
            </a:r>
          </a:p>
        </p:txBody>
      </p:sp>
      <p:sp>
        <p:nvSpPr>
          <p:cNvPr id="4" name="Text Placeholder 3">
            <a:extLst>
              <a:ext uri="{FF2B5EF4-FFF2-40B4-BE49-F238E27FC236}">
                <a16:creationId xmlns:a16="http://schemas.microsoft.com/office/drawing/2014/main" id="{6E3FA844-5D39-FF47-92B7-898EFA19809D}"/>
              </a:ext>
            </a:extLst>
          </p:cNvPr>
          <p:cNvSpPr>
            <a:spLocks noGrp="1"/>
          </p:cNvSpPr>
          <p:nvPr>
            <p:ph type="body" sz="quarter" idx="15"/>
          </p:nvPr>
        </p:nvSpPr>
        <p:spPr/>
        <p:txBody>
          <a:bodyPr/>
          <a:lstStyle/>
          <a:p>
            <a:r>
              <a:rPr lang="en-US" dirty="0"/>
              <a:t>PROJECT VISION</a:t>
            </a:r>
          </a:p>
          <a:p>
            <a:r>
              <a:rPr lang="en-US" dirty="0"/>
              <a:t>PROJECT TIMELINE</a:t>
            </a:r>
          </a:p>
          <a:p>
            <a:r>
              <a:rPr lang="en-US" dirty="0"/>
              <a:t>PROJECT APPROACH</a:t>
            </a:r>
          </a:p>
          <a:p>
            <a:r>
              <a:rPr lang="en-US" dirty="0"/>
              <a:t>AN EXAMPLE – BROADBAND</a:t>
            </a:r>
          </a:p>
          <a:p>
            <a:pPr lvl="1"/>
            <a:r>
              <a:rPr lang="en-US" dirty="0"/>
              <a:t>OTHER EXAMPLES (VERY BRIEFLY)</a:t>
            </a:r>
          </a:p>
          <a:p>
            <a:r>
              <a:rPr lang="en-US" dirty="0"/>
              <a:t>ARCHITECTURE</a:t>
            </a:r>
          </a:p>
          <a:p>
            <a:r>
              <a:rPr lang="en-US" dirty="0"/>
              <a:t>NEXT STEPS &amp; DISCUSSION!</a:t>
            </a:r>
          </a:p>
          <a:p>
            <a:endParaRPr lang="en-US" dirty="0"/>
          </a:p>
        </p:txBody>
      </p:sp>
    </p:spTree>
    <p:extLst>
      <p:ext uri="{BB962C8B-B14F-4D97-AF65-F5344CB8AC3E}">
        <p14:creationId xmlns:p14="http://schemas.microsoft.com/office/powerpoint/2010/main" val="25673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469C1-FBA1-9944-A045-E894BC08DB3E}"/>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965AFE63-D329-7B46-8BBA-DD93E1C15C36}"/>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9E4BE48B-2F4E-5942-9590-2E435018E0E5}"/>
              </a:ext>
            </a:extLst>
          </p:cNvPr>
          <p:cNvSpPr>
            <a:spLocks noGrp="1"/>
          </p:cNvSpPr>
          <p:nvPr>
            <p:ph type="body" sz="quarter" idx="15"/>
          </p:nvPr>
        </p:nvSpPr>
        <p:spPr/>
        <p:txBody>
          <a:bodyPr/>
          <a:lstStyle/>
          <a:p>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4A693424-FC28-744B-88AD-60B88B17F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7" y="43782"/>
            <a:ext cx="12131040" cy="6779382"/>
          </a:xfrm>
          <a:prstGeom prst="rect">
            <a:avLst/>
          </a:prstGeom>
        </p:spPr>
      </p:pic>
    </p:spTree>
    <p:extLst>
      <p:ext uri="{BB962C8B-B14F-4D97-AF65-F5344CB8AC3E}">
        <p14:creationId xmlns:p14="http://schemas.microsoft.com/office/powerpoint/2010/main" val="167645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10;&#10;Description automatically generated">
            <a:extLst>
              <a:ext uri="{FF2B5EF4-FFF2-40B4-BE49-F238E27FC236}">
                <a16:creationId xmlns:a16="http://schemas.microsoft.com/office/drawing/2014/main" id="{09EA355F-0BAF-3F46-BB05-7DAAE49AA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23" y="190027"/>
            <a:ext cx="11553328" cy="6427308"/>
          </a:xfrm>
          <a:prstGeom prst="rect">
            <a:avLst/>
          </a:prstGeom>
        </p:spPr>
      </p:pic>
      <p:sp>
        <p:nvSpPr>
          <p:cNvPr id="21" name="Rectangle 20">
            <a:extLst>
              <a:ext uri="{FF2B5EF4-FFF2-40B4-BE49-F238E27FC236}">
                <a16:creationId xmlns:a16="http://schemas.microsoft.com/office/drawing/2014/main" id="{A6AE301E-750C-5D49-966C-8B699FD595F5}"/>
              </a:ext>
            </a:extLst>
          </p:cNvPr>
          <p:cNvSpPr/>
          <p:nvPr/>
        </p:nvSpPr>
        <p:spPr>
          <a:xfrm>
            <a:off x="10762982" y="6155257"/>
            <a:ext cx="970363" cy="462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2CA71-DBB9-A243-841E-5D460D575E5A}"/>
              </a:ext>
            </a:extLst>
          </p:cNvPr>
          <p:cNvSpPr>
            <a:spLocks noGrp="1"/>
          </p:cNvSpPr>
          <p:nvPr>
            <p:ph type="body" sz="quarter" idx="13"/>
          </p:nvPr>
        </p:nvSpPr>
        <p:spPr/>
        <p:txBody>
          <a:bodyPr/>
          <a:lstStyle/>
          <a:p>
            <a:r>
              <a:rPr lang="en-US" dirty="0"/>
              <a:t>PROJECT TIMELINE</a:t>
            </a:r>
          </a:p>
        </p:txBody>
      </p:sp>
      <p:sp>
        <p:nvSpPr>
          <p:cNvPr id="3" name="Text Placeholder 2">
            <a:extLst>
              <a:ext uri="{FF2B5EF4-FFF2-40B4-BE49-F238E27FC236}">
                <a16:creationId xmlns:a16="http://schemas.microsoft.com/office/drawing/2014/main" id="{9D6ECF1F-F132-F148-B3DC-BCF1D0F77716}"/>
              </a:ext>
            </a:extLst>
          </p:cNvPr>
          <p:cNvSpPr>
            <a:spLocks noGrp="1"/>
          </p:cNvSpPr>
          <p:nvPr>
            <p:ph type="body" sz="quarter" idx="14"/>
          </p:nvPr>
        </p:nvSpPr>
        <p:spPr/>
        <p:txBody>
          <a:bodyPr/>
          <a:lstStyle/>
          <a:p>
            <a:r>
              <a:rPr lang="en-US" b="1" dirty="0"/>
              <a:t>Project Phases MC</a:t>
            </a:r>
          </a:p>
        </p:txBody>
      </p:sp>
      <p:pic>
        <p:nvPicPr>
          <p:cNvPr id="5" name="Picture 4" descr="A picture containing graphical user interface&#10;&#10;Description automatically generated">
            <a:extLst>
              <a:ext uri="{FF2B5EF4-FFF2-40B4-BE49-F238E27FC236}">
                <a16:creationId xmlns:a16="http://schemas.microsoft.com/office/drawing/2014/main" id="{FD780E03-A21B-D54A-81BC-D3473EACD649}"/>
              </a:ext>
            </a:extLst>
          </p:cNvPr>
          <p:cNvPicPr>
            <a:picLocks noChangeAspect="1"/>
          </p:cNvPicPr>
          <p:nvPr/>
        </p:nvPicPr>
        <p:blipFill rotWithShape="1">
          <a:blip r:embed="rId2">
            <a:extLst>
              <a:ext uri="{28A0092B-C50C-407E-A947-70E740481C1C}">
                <a14:useLocalDpi xmlns:a14="http://schemas.microsoft.com/office/drawing/2010/main" val="0"/>
              </a:ext>
            </a:extLst>
          </a:blip>
          <a:srcRect l="7312" t="25199" r="2543" b="11836"/>
          <a:stretch/>
        </p:blipFill>
        <p:spPr>
          <a:xfrm>
            <a:off x="887183" y="1489759"/>
            <a:ext cx="10504558" cy="4101144"/>
          </a:xfrm>
          <a:prstGeom prst="rect">
            <a:avLst/>
          </a:prstGeom>
          <a:ln>
            <a:solidFill>
              <a:srgbClr val="000D3D"/>
            </a:solidFill>
          </a:ln>
        </p:spPr>
      </p:pic>
    </p:spTree>
    <p:extLst>
      <p:ext uri="{BB962C8B-B14F-4D97-AF65-F5344CB8AC3E}">
        <p14:creationId xmlns:p14="http://schemas.microsoft.com/office/powerpoint/2010/main" val="3179605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DDBFCF-DFAA-5941-A4BC-8836CC9BD6BE}"/>
              </a:ext>
            </a:extLst>
          </p:cNvPr>
          <p:cNvSpPr>
            <a:spLocks noGrp="1"/>
          </p:cNvSpPr>
          <p:nvPr>
            <p:ph type="body" sz="quarter" idx="13"/>
          </p:nvPr>
        </p:nvSpPr>
        <p:spPr/>
        <p:txBody>
          <a:bodyPr/>
          <a:lstStyle/>
          <a:p>
            <a:r>
              <a:rPr lang="en-US" dirty="0"/>
              <a:t>PROJECT APPROACH</a:t>
            </a:r>
          </a:p>
        </p:txBody>
      </p:sp>
      <p:sp>
        <p:nvSpPr>
          <p:cNvPr id="3" name="Text Placeholder 2">
            <a:extLst>
              <a:ext uri="{FF2B5EF4-FFF2-40B4-BE49-F238E27FC236}">
                <a16:creationId xmlns:a16="http://schemas.microsoft.com/office/drawing/2014/main" id="{75B78B37-7773-2548-837F-C264AE5B306A}"/>
              </a:ext>
            </a:extLst>
          </p:cNvPr>
          <p:cNvSpPr>
            <a:spLocks noGrp="1"/>
          </p:cNvSpPr>
          <p:nvPr>
            <p:ph type="body" sz="quarter" idx="14"/>
          </p:nvPr>
        </p:nvSpPr>
        <p:spPr/>
        <p:txBody>
          <a:bodyPr/>
          <a:lstStyle/>
          <a:p>
            <a:r>
              <a:rPr lang="en-US" b="1" dirty="0"/>
              <a:t>Initial Grounding in Specific Local Issues</a:t>
            </a:r>
          </a:p>
        </p:txBody>
      </p:sp>
      <p:sp>
        <p:nvSpPr>
          <p:cNvPr id="4" name="Text Placeholder 3">
            <a:extLst>
              <a:ext uri="{FF2B5EF4-FFF2-40B4-BE49-F238E27FC236}">
                <a16:creationId xmlns:a16="http://schemas.microsoft.com/office/drawing/2014/main" id="{021265CC-4E05-DD4D-92B0-CD597026071F}"/>
              </a:ext>
            </a:extLst>
          </p:cNvPr>
          <p:cNvSpPr>
            <a:spLocks noGrp="1"/>
          </p:cNvSpPr>
          <p:nvPr>
            <p:ph type="body" sz="quarter" idx="15"/>
          </p:nvPr>
        </p:nvSpPr>
        <p:spPr>
          <a:xfrm>
            <a:off x="1454331" y="1489759"/>
            <a:ext cx="9091749" cy="4388527"/>
          </a:xfrm>
          <a:ln>
            <a:solidFill>
              <a:srgbClr val="000D3D"/>
            </a:solidFill>
          </a:ln>
        </p:spPr>
        <p:txBody>
          <a:bodyPr/>
          <a:lstStyle/>
          <a:p>
            <a:r>
              <a:rPr lang="en-US" dirty="0"/>
              <a:t>To kickoff the project, the team worked in partnership with Arlington County policymakers to identify several local social impact issues</a:t>
            </a:r>
          </a:p>
          <a:p>
            <a:r>
              <a:rPr lang="en-US" dirty="0"/>
              <a:t>These issues were selected on the basis that they can </a:t>
            </a:r>
            <a:r>
              <a:rPr lang="en-US" b="1" dirty="0"/>
              <a:t>immediately benefit from the provision of new data and metrics </a:t>
            </a:r>
            <a:r>
              <a:rPr lang="en-US" dirty="0"/>
              <a:t>and serve as </a:t>
            </a:r>
            <a:r>
              <a:rPr lang="en-US" b="1" dirty="0"/>
              <a:t>powerful exemplars </a:t>
            </a:r>
            <a:r>
              <a:rPr lang="en-US" dirty="0"/>
              <a:t>to showcase the impact and values of the Social Impact Data Commons as the project expands </a:t>
            </a:r>
          </a:p>
          <a:p>
            <a:r>
              <a:rPr lang="en-US" dirty="0"/>
              <a:t>Initial Issues:</a:t>
            </a:r>
          </a:p>
          <a:p>
            <a:pPr lvl="1"/>
            <a:r>
              <a:rPr lang="en-US" b="1" dirty="0"/>
              <a:t>Equity of Broadband Access</a:t>
            </a:r>
          </a:p>
          <a:p>
            <a:pPr lvl="1"/>
            <a:r>
              <a:rPr lang="en-US" b="1" dirty="0"/>
              <a:t>Equity and Stability of Access to Staple Foods</a:t>
            </a:r>
          </a:p>
          <a:p>
            <a:pPr lvl="1"/>
            <a:r>
              <a:rPr lang="en-US" b="1" dirty="0"/>
              <a:t>“Other-Than Census” Geographies for Equity Analysis</a:t>
            </a:r>
          </a:p>
        </p:txBody>
      </p:sp>
    </p:spTree>
    <p:extLst>
      <p:ext uri="{BB962C8B-B14F-4D97-AF65-F5344CB8AC3E}">
        <p14:creationId xmlns:p14="http://schemas.microsoft.com/office/powerpoint/2010/main" val="414768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F7A3D-350D-A949-9485-3E883DBDD2A8}"/>
              </a:ext>
            </a:extLst>
          </p:cNvPr>
          <p:cNvSpPr>
            <a:spLocks noGrp="1"/>
          </p:cNvSpPr>
          <p:nvPr>
            <p:ph type="body" sz="quarter" idx="13"/>
          </p:nvPr>
        </p:nvSpPr>
        <p:spPr/>
        <p:txBody>
          <a:bodyPr/>
          <a:lstStyle/>
          <a:p>
            <a:r>
              <a:rPr lang="en-US" dirty="0"/>
              <a:t>PROJECT APPROACH</a:t>
            </a:r>
          </a:p>
          <a:p>
            <a:endParaRPr lang="en-US" dirty="0"/>
          </a:p>
        </p:txBody>
      </p:sp>
      <p:sp>
        <p:nvSpPr>
          <p:cNvPr id="3" name="Text Placeholder 2">
            <a:extLst>
              <a:ext uri="{FF2B5EF4-FFF2-40B4-BE49-F238E27FC236}">
                <a16:creationId xmlns:a16="http://schemas.microsoft.com/office/drawing/2014/main" id="{63DC3595-577B-AC43-B893-F29B364BB5E5}"/>
              </a:ext>
            </a:extLst>
          </p:cNvPr>
          <p:cNvSpPr>
            <a:spLocks noGrp="1"/>
          </p:cNvSpPr>
          <p:nvPr>
            <p:ph type="body" sz="quarter" idx="14"/>
          </p:nvPr>
        </p:nvSpPr>
        <p:spPr/>
        <p:txBody>
          <a:bodyPr/>
          <a:lstStyle/>
          <a:p>
            <a:r>
              <a:rPr lang="en-US" b="1" dirty="0"/>
              <a:t>Iterative Process with Decision Makers Getting to Required Data &amp; Metrics</a:t>
            </a:r>
          </a:p>
        </p:txBody>
      </p:sp>
      <p:sp>
        <p:nvSpPr>
          <p:cNvPr id="4" name="Text Placeholder 3">
            <a:extLst>
              <a:ext uri="{FF2B5EF4-FFF2-40B4-BE49-F238E27FC236}">
                <a16:creationId xmlns:a16="http://schemas.microsoft.com/office/drawing/2014/main" id="{C26F57A3-73C4-D149-B015-76E4A072DC2D}"/>
              </a:ext>
            </a:extLst>
          </p:cNvPr>
          <p:cNvSpPr>
            <a:spLocks noGrp="1"/>
          </p:cNvSpPr>
          <p:nvPr>
            <p:ph type="body" sz="quarter" idx="15"/>
          </p:nvPr>
        </p:nvSpPr>
        <p:spPr>
          <a:xfrm>
            <a:off x="847675" y="1412014"/>
            <a:ext cx="5278486" cy="4808537"/>
          </a:xfrm>
          <a:ln>
            <a:solidFill>
              <a:srgbClr val="000D3D"/>
            </a:solidFill>
          </a:ln>
        </p:spPr>
        <p:txBody>
          <a:bodyPr/>
          <a:lstStyle/>
          <a:p>
            <a:pPr algn="ctr">
              <a:spcBef>
                <a:spcPts val="600"/>
              </a:spcBef>
            </a:pPr>
            <a:endParaRPr lang="en-US" sz="800" b="1" dirty="0">
              <a:solidFill>
                <a:srgbClr val="002257"/>
              </a:solidFill>
              <a:cs typeface="Arial Narrow" panose="020B0604020202020204" pitchFamily="34" charset="0"/>
            </a:endParaRPr>
          </a:p>
          <a:p>
            <a:pPr algn="ctr">
              <a:spcBef>
                <a:spcPts val="600"/>
              </a:spcBef>
            </a:pPr>
            <a:r>
              <a:rPr lang="en-US" sz="2000" b="1" dirty="0">
                <a:solidFill>
                  <a:srgbClr val="002257"/>
                </a:solidFill>
                <a:cs typeface="Arial Narrow" panose="020B0604020202020204" pitchFamily="34" charset="0"/>
              </a:rPr>
              <a:t>Community Learning Through Data Driven Discovery (CLD3)</a:t>
            </a:r>
            <a:br>
              <a:rPr lang="en-US" sz="2000" b="1" dirty="0">
                <a:solidFill>
                  <a:srgbClr val="002257"/>
                </a:solidFill>
                <a:cs typeface="Arial Narrow" panose="020B0604020202020204" pitchFamily="34" charset="0"/>
              </a:rPr>
            </a:br>
            <a:endParaRPr lang="en-US" sz="800" dirty="0">
              <a:solidFill>
                <a:srgbClr val="002257"/>
              </a:solidFill>
              <a:cs typeface="Arial Narrow" panose="020B0604020202020204" pitchFamily="34" charset="0"/>
            </a:endParaRPr>
          </a:p>
          <a:p>
            <a:pPr algn="ctr">
              <a:spcBef>
                <a:spcPts val="600"/>
              </a:spcBef>
            </a:pPr>
            <a:r>
              <a:rPr lang="en-US" sz="1800" b="1" dirty="0">
                <a:solidFill>
                  <a:srgbClr val="002257"/>
                </a:solidFill>
                <a:cs typeface="Arial Narrow" panose="020B0604020202020204" pitchFamily="34" charset="0"/>
              </a:rPr>
              <a:t>CLD3</a:t>
            </a:r>
            <a:r>
              <a:rPr lang="en-US" sz="1800" dirty="0">
                <a:solidFill>
                  <a:srgbClr val="002257"/>
                </a:solidFill>
                <a:cs typeface="Arial Narrow" panose="020B0604020202020204" pitchFamily="34" charset="0"/>
              </a:rPr>
              <a:t> goes beyond traditional organizing aspects of collective action programs and supports communities in building capacity for data-informed decision making.</a:t>
            </a:r>
            <a:br>
              <a:rPr lang="en-US" sz="1800" dirty="0">
                <a:solidFill>
                  <a:srgbClr val="002257"/>
                </a:solidFill>
                <a:cs typeface="Arial Narrow" panose="020B0604020202020204" pitchFamily="34" charset="0"/>
              </a:rPr>
            </a:br>
            <a:r>
              <a:rPr lang="en-US" sz="1200" dirty="0">
                <a:solidFill>
                  <a:srgbClr val="002257"/>
                </a:solidFill>
                <a:cs typeface="Arial Narrow" panose="020B0604020202020204" pitchFamily="34" charset="0"/>
              </a:rPr>
              <a:t> </a:t>
            </a:r>
          </a:p>
          <a:p>
            <a:pPr algn="ctr">
              <a:spcBef>
                <a:spcPts val="600"/>
              </a:spcBef>
              <a:spcAft>
                <a:spcPts val="1000"/>
              </a:spcAft>
            </a:pPr>
            <a:r>
              <a:rPr lang="en-US" sz="1800" u="sng" dirty="0">
                <a:solidFill>
                  <a:srgbClr val="002257"/>
                </a:solidFill>
                <a:cs typeface="Arial Narrow" panose="020B0604020202020204" pitchFamily="34" charset="0"/>
              </a:rPr>
              <a:t>Outer wheel</a:t>
            </a:r>
            <a:r>
              <a:rPr lang="en-US" sz="1800" dirty="0">
                <a:solidFill>
                  <a:srgbClr val="002257"/>
                </a:solidFill>
                <a:cs typeface="Arial Narrow" panose="020B0604020202020204" pitchFamily="34" charset="0"/>
              </a:rPr>
              <a:t>: continuous interaction and communication across stakeholders</a:t>
            </a:r>
          </a:p>
          <a:p>
            <a:pPr algn="ctr">
              <a:spcBef>
                <a:spcPts val="600"/>
              </a:spcBef>
              <a:spcAft>
                <a:spcPts val="1000"/>
              </a:spcAft>
            </a:pPr>
            <a:r>
              <a:rPr lang="en-US" sz="1800" u="sng" dirty="0">
                <a:solidFill>
                  <a:srgbClr val="002257"/>
                </a:solidFill>
                <a:cs typeface="Arial Narrow" panose="020B0604020202020204" pitchFamily="34" charset="0"/>
              </a:rPr>
              <a:t>Middle wheel</a:t>
            </a:r>
            <a:r>
              <a:rPr lang="en-US" sz="1800" dirty="0">
                <a:solidFill>
                  <a:srgbClr val="002257"/>
                </a:solidFill>
                <a:cs typeface="Arial Narrow" panose="020B0604020202020204" pitchFamily="34" charset="0"/>
              </a:rPr>
              <a:t>: data-driven learning process</a:t>
            </a:r>
          </a:p>
          <a:p>
            <a:pPr algn="ctr">
              <a:spcBef>
                <a:spcPts val="600"/>
              </a:spcBef>
              <a:spcAft>
                <a:spcPts val="1000"/>
              </a:spcAft>
            </a:pPr>
            <a:r>
              <a:rPr lang="en-US" sz="1800" u="sng" dirty="0">
                <a:solidFill>
                  <a:srgbClr val="002257"/>
                </a:solidFill>
                <a:cs typeface="Arial Narrow" panose="020B0604020202020204" pitchFamily="34" charset="0"/>
              </a:rPr>
              <a:t>Frontier</a:t>
            </a:r>
            <a:r>
              <a:rPr lang="en-US" sz="1800" dirty="0">
                <a:solidFill>
                  <a:srgbClr val="002257"/>
                </a:solidFill>
                <a:cs typeface="Arial Narrow" panose="020B0604020202020204" pitchFamily="34" charset="0"/>
              </a:rPr>
              <a:t>: between the outer and middle wheels is active collaboration between all partners</a:t>
            </a:r>
          </a:p>
          <a:p>
            <a:pPr algn="ctr">
              <a:spcBef>
                <a:spcPts val="600"/>
              </a:spcBef>
              <a:spcAft>
                <a:spcPts val="1000"/>
              </a:spcAft>
            </a:pPr>
            <a:r>
              <a:rPr lang="en-US" sz="1800" u="sng" dirty="0">
                <a:solidFill>
                  <a:srgbClr val="002257"/>
                </a:solidFill>
                <a:cs typeface="Arial Narrow" panose="020B0604020202020204" pitchFamily="34" charset="0"/>
              </a:rPr>
              <a:t>Inner circle</a:t>
            </a:r>
            <a:r>
              <a:rPr lang="en-US" sz="1800" dirty="0">
                <a:solidFill>
                  <a:srgbClr val="002257"/>
                </a:solidFill>
                <a:cs typeface="Arial Narrow" panose="020B0604020202020204" pitchFamily="34" charset="0"/>
              </a:rPr>
              <a:t>: rigorous research framework </a:t>
            </a:r>
            <a:br>
              <a:rPr lang="en-US" sz="1800" dirty="0">
                <a:solidFill>
                  <a:srgbClr val="002257"/>
                </a:solidFill>
                <a:cs typeface="Arial Narrow" panose="020B0604020202020204" pitchFamily="34" charset="0"/>
              </a:rPr>
            </a:br>
            <a:r>
              <a:rPr lang="en-US" sz="1800" dirty="0">
                <a:solidFill>
                  <a:srgbClr val="002257"/>
                </a:solidFill>
                <a:cs typeface="Arial Narrow" panose="020B0604020202020204" pitchFamily="34" charset="0"/>
              </a:rPr>
              <a:t>to guide the data science</a:t>
            </a:r>
          </a:p>
          <a:p>
            <a:pPr algn="ctr"/>
            <a:endParaRPr lang="en-US" sz="1800" dirty="0">
              <a:solidFill>
                <a:srgbClr val="002257"/>
              </a:solidFill>
              <a:cs typeface="Arial Narrow" panose="020B0604020202020204" pitchFamily="34" charset="0"/>
            </a:endParaRPr>
          </a:p>
          <a:p>
            <a:endParaRPr lang="en-US" sz="1800" dirty="0"/>
          </a:p>
        </p:txBody>
      </p:sp>
      <p:pic>
        <p:nvPicPr>
          <p:cNvPr id="5" name="Picture 2" descr="Community Learning Through Data Driven Discovery Process">
            <a:extLst>
              <a:ext uri="{FF2B5EF4-FFF2-40B4-BE49-F238E27FC236}">
                <a16:creationId xmlns:a16="http://schemas.microsoft.com/office/drawing/2014/main" id="{2BD2D3FF-078D-2845-996A-92187CBAA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2204" y="1321484"/>
            <a:ext cx="4813145" cy="475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44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ba80a41-9917-4a22-8f13-cb051ddce64c">
      <UserInfo>
        <DisplayName>Gregory, Michelle</DisplayName>
        <AccountId>37</AccountId>
        <AccountType/>
      </UserInfo>
      <UserInfo>
        <DisplayName>Thurston, Joel (jt9sz)</DisplayName>
        <AccountId>12</AccountId>
        <AccountType/>
      </UserInfo>
      <UserInfo>
        <DisplayName>Schroeder, Aaron (ads7fg)</DisplayName>
        <AccountId>10</AccountId>
        <AccountType/>
      </UserInfo>
      <UserInfo>
        <DisplayName>Linehan, Kathryn Joyce (kjl5t)</DisplayName>
        <AccountId>15</AccountId>
        <AccountType/>
      </UserInfo>
    </SharedWithUsers>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FEE7AC-42C5-4C12-B996-7E6CB77B9650}">
  <ds:schemaRefs>
    <ds:schemaRef ds:uri="http://schemas.microsoft.com/office/2006/metadata/properties"/>
    <ds:schemaRef ds:uri="http://purl.org/dc/dcmitype/"/>
    <ds:schemaRef ds:uri="c8e7bf77-7071-45f1-8cfa-c261bbfb9934"/>
    <ds:schemaRef ds:uri="http://schemas.openxmlformats.org/package/2006/metadata/core-properties"/>
    <ds:schemaRef ds:uri="http://purl.org/dc/elements/1.1/"/>
    <ds:schemaRef ds:uri="http://purl.org/dc/terms/"/>
    <ds:schemaRef ds:uri="http://schemas.microsoft.com/office/2006/documentManagement/types"/>
    <ds:schemaRef ds:uri="http://schemas.microsoft.com/office/infopath/2007/PartnerControls"/>
    <ds:schemaRef ds:uri="a3d75193-4df4-4352-8364-13c19c27c454"/>
    <ds:schemaRef ds:uri="http://www.w3.org/XML/1998/namespace"/>
    <ds:schemaRef ds:uri="5ba80a41-9917-4a22-8f13-cb051ddce64c"/>
  </ds:schemaRefs>
</ds:datastoreItem>
</file>

<file path=customXml/itemProps2.xml><?xml version="1.0" encoding="utf-8"?>
<ds:datastoreItem xmlns:ds="http://schemas.openxmlformats.org/officeDocument/2006/customXml" ds:itemID="{975C51CC-DA2E-499A-9FEB-AD018891736D}">
  <ds:schemaRefs>
    <ds:schemaRef ds:uri="http://schemas.microsoft.com/sharepoint/v3/contenttype/forms"/>
  </ds:schemaRefs>
</ds:datastoreItem>
</file>

<file path=customXml/itemProps3.xml><?xml version="1.0" encoding="utf-8"?>
<ds:datastoreItem xmlns:ds="http://schemas.openxmlformats.org/officeDocument/2006/customXml" ds:itemID="{1792E048-2DB9-423C-88CB-AB591C9C318F}"/>
</file>

<file path=docProps/app.xml><?xml version="1.0" encoding="utf-8"?>
<Properties xmlns="http://schemas.openxmlformats.org/officeDocument/2006/extended-properties" xmlns:vt="http://schemas.openxmlformats.org/officeDocument/2006/docPropsVTypes">
  <TotalTime>45843</TotalTime>
  <Words>1066</Words>
  <Application>Microsoft Office PowerPoint</Application>
  <PresentationFormat>Widescreen</PresentationFormat>
  <Paragraphs>109</Paragraphs>
  <Slides>26</Slides>
  <Notes>1</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an innovative approach to inform equitable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Schroeder, Aaron (ads7fg)</dc:creator>
  <cp:lastModifiedBy>Schroeder, Aaron (ads7fg)</cp:lastModifiedBy>
  <cp:revision>70</cp:revision>
  <dcterms:created xsi:type="dcterms:W3CDTF">2022-02-03T17:01:43Z</dcterms:created>
  <dcterms:modified xsi:type="dcterms:W3CDTF">2022-06-07T18:29:41Z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